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2" r:id="rId6"/>
    <p:sldId id="260" r:id="rId7"/>
    <p:sldId id="261" r:id="rId8"/>
    <p:sldId id="265" r:id="rId9"/>
    <p:sldId id="263" r:id="rId10"/>
    <p:sldId id="266" r:id="rId11"/>
    <p:sldId id="267" r:id="rId12"/>
    <p:sldId id="268" r:id="rId13"/>
    <p:sldId id="269" r:id="rId1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BD9"/>
    <a:srgbClr val="3A517D"/>
    <a:srgbClr val="BF7598"/>
    <a:srgbClr val="EE8AB1"/>
    <a:srgbClr val="FCB0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藏青">
    <p:spTree>
      <p:nvGrpSpPr>
        <p:cNvPr id="1" name=""/>
        <p:cNvGrpSpPr/>
        <p:nvPr/>
      </p:nvGrpSpPr>
      <p:grpSpPr>
        <a:xfrm>
          <a:off x="0" y="0"/>
          <a:ext cx="0" cy="0"/>
          <a:chOff x="0" y="0"/>
          <a:chExt cx="0" cy="0"/>
        </a:xfrm>
      </p:grpSpPr>
      <p:sp>
        <p:nvSpPr>
          <p:cNvPr id="11" name="矩形 10"/>
          <p:cNvSpPr/>
          <p:nvPr userDrawn="1"/>
        </p:nvSpPr>
        <p:spPr>
          <a:xfrm>
            <a:off x="-79375" y="-60325"/>
            <a:ext cx="12259945" cy="6924040"/>
          </a:xfrm>
          <a:prstGeom prst="rect">
            <a:avLst/>
          </a:prstGeom>
          <a:solidFill>
            <a:srgbClr val="3A5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 name="矩形 11"/>
          <p:cNvSpPr/>
          <p:nvPr/>
        </p:nvSpPr>
        <p:spPr>
          <a:xfrm>
            <a:off x="-508000" y="5180965"/>
            <a:ext cx="12855575" cy="1675130"/>
          </a:xfrm>
          <a:prstGeom prst="rect">
            <a:avLst/>
          </a:prstGeom>
          <a:solidFill>
            <a:srgbClr val="3A5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8580755" y="-292735"/>
            <a:ext cx="3766820" cy="5600065"/>
          </a:xfrm>
          <a:prstGeom prst="rect">
            <a:avLst/>
          </a:prstGeom>
          <a:solidFill>
            <a:srgbClr val="3A5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frame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710690" y="-5715"/>
            <a:ext cx="10290810" cy="6861810"/>
          </a:xfrm>
          <a:prstGeom prst="rect">
            <a:avLst/>
          </a:prstGeom>
        </p:spPr>
      </p:pic>
      <p:sp>
        <p:nvSpPr>
          <p:cNvPr id="6" name="文本框 5"/>
          <p:cNvSpPr txBox="1"/>
          <p:nvPr/>
        </p:nvSpPr>
        <p:spPr>
          <a:xfrm>
            <a:off x="3258820" y="3602355"/>
            <a:ext cx="8695055" cy="2676525"/>
          </a:xfrm>
          <a:prstGeom prst="rect">
            <a:avLst/>
          </a:prstGeom>
          <a:noFill/>
        </p:spPr>
        <p:txBody>
          <a:bodyPr wrap="square" rtlCol="0">
            <a:spAutoFit/>
          </a:bodyPr>
          <a:p>
            <a:pPr algn="r"/>
            <a:r>
              <a:rPr lang="zh-CN" altLang="en-US" sz="6000">
                <a:solidFill>
                  <a:srgbClr val="C4CBD9"/>
                </a:solidFill>
                <a:latin typeface="文悦新恒古雅宋 (非商用)" charset="-122"/>
                <a:ea typeface="文悦新恒古雅宋 (非商用)" charset="-122"/>
                <a:cs typeface="文悦新恒古雅宋 (非商用)" charset="-122"/>
              </a:rPr>
              <a:t>课后作业</a:t>
            </a:r>
            <a:endParaRPr lang="zh-CN" altLang="en-US" sz="6000">
              <a:solidFill>
                <a:srgbClr val="C4CBD9"/>
              </a:solidFill>
              <a:latin typeface="文悦新恒古雅宋 (非商用)" charset="-122"/>
              <a:ea typeface="文悦新恒古雅宋 (非商用)" charset="-122"/>
              <a:cs typeface="文悦新恒古雅宋 (非商用)" charset="-122"/>
            </a:endParaRPr>
          </a:p>
          <a:p>
            <a:pPr algn="r"/>
            <a:r>
              <a:rPr lang="zh-CN" altLang="en-US" sz="3600">
                <a:solidFill>
                  <a:srgbClr val="C4CBD9"/>
                </a:solidFill>
                <a:latin typeface="文悦新恒古雅宋 (非商用)" charset="-122"/>
                <a:ea typeface="文悦新恒古雅宋 (非商用)" charset="-122"/>
                <a:cs typeface="文悦新恒古雅宋 (非商用)" charset="-122"/>
              </a:rPr>
              <a:t>05-01</a:t>
            </a:r>
            <a:endParaRPr lang="zh-CN" altLang="en-US" sz="6000">
              <a:solidFill>
                <a:srgbClr val="C4CBD9"/>
              </a:solidFill>
              <a:latin typeface="文悦新恒古雅宋 (非商用)" charset="-122"/>
              <a:ea typeface="文悦新恒古雅宋 (非商用)" charset="-122"/>
              <a:cs typeface="文悦新恒古雅宋 (非商用)" charset="-122"/>
            </a:endParaRPr>
          </a:p>
          <a:p>
            <a:pPr algn="r"/>
            <a:r>
              <a:rPr lang="zh-CN" altLang="en-US" sz="7200">
                <a:solidFill>
                  <a:srgbClr val="C4CBD9"/>
                </a:solidFill>
                <a:latin typeface="文悦新恒古雅宋 (非商用)" charset="-122"/>
                <a:ea typeface="文悦新恒古雅宋 (非商用)" charset="-122"/>
                <a:cs typeface="文悦新恒古雅宋 (非商用)" charset="-122"/>
              </a:rPr>
              <a:t>——交互设计工具</a:t>
            </a:r>
            <a:endParaRPr lang="zh-CN" altLang="en-US" sz="7200">
              <a:solidFill>
                <a:srgbClr val="C4CBD9"/>
              </a:solidFill>
              <a:latin typeface="文悦新恒古雅宋 (非商用)" charset="-122"/>
              <a:ea typeface="文悦新恒古雅宋 (非商用)" charset="-122"/>
              <a:cs typeface="文悦新恒古雅宋 (非商用)" charset="-122"/>
            </a:endParaRPr>
          </a:p>
        </p:txBody>
      </p:sp>
      <p:sp>
        <p:nvSpPr>
          <p:cNvPr id="10" name="文本框 9"/>
          <p:cNvSpPr txBox="1"/>
          <p:nvPr/>
        </p:nvSpPr>
        <p:spPr>
          <a:xfrm>
            <a:off x="9749790" y="1758315"/>
            <a:ext cx="2182495" cy="1938020"/>
          </a:xfrm>
          <a:prstGeom prst="rect">
            <a:avLst/>
          </a:prstGeom>
          <a:noFill/>
        </p:spPr>
        <p:txBody>
          <a:bodyPr wrap="square" rtlCol="0">
            <a:spAutoFit/>
          </a:bodyPr>
          <a:p>
            <a:pPr algn="r"/>
            <a:r>
              <a:rPr lang="zh-CN" altLang="en-US" sz="2400">
                <a:solidFill>
                  <a:srgbClr val="C4CBD9"/>
                </a:solidFill>
                <a:latin typeface="文悦新恒古雅宋 (非商用)" charset="-122"/>
                <a:ea typeface="文悦新恒古雅宋 (非商用)" charset="-122"/>
                <a:cs typeface="文悦新恒古雅宋 (非商用)" charset="-122"/>
              </a:rPr>
              <a:t>创意编程</a:t>
            </a:r>
            <a:endParaRPr lang="zh-CN" altLang="en-US" sz="2400">
              <a:solidFill>
                <a:srgbClr val="C4CBD9"/>
              </a:solidFill>
              <a:latin typeface="文悦新恒古雅宋 (非商用)" charset="-122"/>
              <a:ea typeface="文悦新恒古雅宋 (非商用)" charset="-122"/>
              <a:cs typeface="文悦新恒古雅宋 (非商用)" charset="-122"/>
            </a:endParaRPr>
          </a:p>
          <a:p>
            <a:pPr algn="r"/>
            <a:r>
              <a:rPr lang="en-US" altLang="zh-CN" sz="2400">
                <a:solidFill>
                  <a:srgbClr val="C4CBD9"/>
                </a:solidFill>
                <a:latin typeface="文悦新恒古雅宋 (非商用)" charset="-122"/>
                <a:ea typeface="文悦新恒古雅宋 (非商用)" charset="-122"/>
                <a:cs typeface="文悦新恒古雅宋 (非商用)" charset="-122"/>
              </a:rPr>
              <a:t>2020.12.05</a:t>
            </a:r>
            <a:endParaRPr lang="en-US" altLang="zh-CN" sz="2400">
              <a:solidFill>
                <a:srgbClr val="C4CBD9"/>
              </a:solidFill>
              <a:latin typeface="文悦新恒古雅宋 (非商用)" charset="-122"/>
              <a:ea typeface="文悦新恒古雅宋 (非商用)" charset="-122"/>
              <a:cs typeface="文悦新恒古雅宋 (非商用)" charset="-122"/>
            </a:endParaRPr>
          </a:p>
          <a:p>
            <a:pPr algn="r"/>
            <a:r>
              <a:rPr lang="en-US" altLang="zh-CN" sz="2400">
                <a:solidFill>
                  <a:srgbClr val="C4CBD9"/>
                </a:solidFill>
                <a:latin typeface="文悦新恒古雅宋 (非商用)" charset="-122"/>
                <a:ea typeface="文悦新恒古雅宋 (非商用)" charset="-122"/>
                <a:cs typeface="文悦新恒古雅宋 (非商用)" charset="-122"/>
              </a:rPr>
              <a:t>519433910010</a:t>
            </a:r>
            <a:endParaRPr lang="en-US" altLang="zh-CN" sz="2400">
              <a:solidFill>
                <a:srgbClr val="C4CBD9"/>
              </a:solidFill>
              <a:latin typeface="文悦新恒古雅宋 (非商用)" charset="-122"/>
              <a:ea typeface="文悦新恒古雅宋 (非商用)" charset="-122"/>
              <a:cs typeface="文悦新恒古雅宋 (非商用)" charset="-122"/>
            </a:endParaRPr>
          </a:p>
          <a:p>
            <a:pPr algn="r"/>
            <a:r>
              <a:rPr lang="zh-CN" altLang="en-US" sz="2400">
                <a:solidFill>
                  <a:srgbClr val="C4CBD9"/>
                </a:solidFill>
                <a:latin typeface="文悦新恒古雅宋 (非商用)" charset="-122"/>
                <a:ea typeface="文悦新恒古雅宋 (非商用)" charset="-122"/>
                <a:cs typeface="文悦新恒古雅宋 (非商用)" charset="-122"/>
              </a:rPr>
              <a:t>宋涤非</a:t>
            </a:r>
            <a:endParaRPr lang="zh-CN" altLang="en-US" sz="2400">
              <a:solidFill>
                <a:srgbClr val="C4CBD9"/>
              </a:solidFill>
              <a:latin typeface="文悦新恒古雅宋 (非商用)" charset="-122"/>
              <a:ea typeface="文悦新恒古雅宋 (非商用)" charset="-122"/>
              <a:cs typeface="文悦新恒古雅宋 (非商用)" charset="-122"/>
            </a:endParaRPr>
          </a:p>
          <a:p>
            <a:pPr algn="r"/>
            <a:r>
              <a:rPr lang="en-US" altLang="zh-CN" sz="2400">
                <a:solidFill>
                  <a:srgbClr val="C4CBD9"/>
                </a:solidFill>
                <a:latin typeface="文悦新恒古雅宋 (非商用)" charset="-122"/>
                <a:ea typeface="文悦新恒古雅宋 (非商用)" charset="-122"/>
                <a:cs typeface="文悦新恒古雅宋 (非商用)" charset="-122"/>
              </a:rPr>
              <a:t>F194330</a:t>
            </a:r>
            <a:r>
              <a:rPr lang="en-US" altLang="zh-CN" sz="2400">
                <a:solidFill>
                  <a:srgbClr val="3A517D"/>
                </a:solidFill>
                <a:latin typeface="文悦新恒古雅宋 (非商用)" charset="-122"/>
                <a:ea typeface="文悦新恒古雅宋 (非商用)" charset="-122"/>
                <a:cs typeface="文悦新恒古雅宋 (非商用)" charset="-122"/>
              </a:rPr>
              <a:t>1</a:t>
            </a:r>
            <a:endParaRPr lang="en-US" altLang="zh-CN" sz="2400">
              <a:solidFill>
                <a:srgbClr val="3A517D"/>
              </a:solidFill>
              <a:latin typeface="文悦新恒古雅宋 (非商用)" charset="-122"/>
              <a:ea typeface="文悦新恒古雅宋 (非商用)" charset="-122"/>
              <a:cs typeface="文悦新恒古雅宋 (非商用)"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9570" y="232410"/>
            <a:ext cx="5885815" cy="829945"/>
          </a:xfrm>
          <a:prstGeom prst="rect">
            <a:avLst/>
          </a:prstGeom>
          <a:noFill/>
        </p:spPr>
        <p:txBody>
          <a:bodyPr wrap="square" rtlCol="0">
            <a:spAutoFit/>
          </a:bodyPr>
          <a:p>
            <a:r>
              <a:rPr lang="zh-CN" sz="4800">
                <a:solidFill>
                  <a:srgbClr val="C4CBD9"/>
                </a:solidFill>
                <a:latin typeface="文悦新恒古雅宋 (非商用)" charset="-122"/>
                <a:ea typeface="文悦新恒古雅宋 (非商用)" charset="-122"/>
                <a:cs typeface="文悦新恒古雅宋 (非商用)" charset="-122"/>
              </a:rPr>
              <a:t>附：旧版本的代码</a:t>
            </a:r>
            <a:endParaRPr lang="zh-CN" sz="4800">
              <a:solidFill>
                <a:srgbClr val="C4CBD9"/>
              </a:solidFill>
              <a:latin typeface="文悦新恒古雅宋 (非商用)" charset="-122"/>
              <a:ea typeface="文悦新恒古雅宋 (非商用)" charset="-122"/>
              <a:cs typeface="文悦新恒古雅宋 (非商用)" charset="-122"/>
            </a:endParaRPr>
          </a:p>
        </p:txBody>
      </p:sp>
      <p:pic>
        <p:nvPicPr>
          <p:cNvPr id="2" name="图片 1" descr="截屏2020-12-05 下午8.29.45"/>
          <p:cNvPicPr>
            <a:picLocks noChangeAspect="1"/>
          </p:cNvPicPr>
          <p:nvPr/>
        </p:nvPicPr>
        <p:blipFill>
          <a:blip r:embed="rId1"/>
          <a:stretch>
            <a:fillRect/>
          </a:stretch>
        </p:blipFill>
        <p:spPr>
          <a:xfrm>
            <a:off x="436880" y="1144905"/>
            <a:ext cx="3724275" cy="4154805"/>
          </a:xfrm>
          <a:prstGeom prst="rect">
            <a:avLst/>
          </a:prstGeom>
        </p:spPr>
      </p:pic>
      <p:pic>
        <p:nvPicPr>
          <p:cNvPr id="3" name="图片 2" descr="截屏2020-12-05 下午8.29.56"/>
          <p:cNvPicPr>
            <a:picLocks noChangeAspect="1"/>
          </p:cNvPicPr>
          <p:nvPr/>
        </p:nvPicPr>
        <p:blipFill>
          <a:blip r:embed="rId2"/>
          <a:stretch>
            <a:fillRect/>
          </a:stretch>
        </p:blipFill>
        <p:spPr>
          <a:xfrm>
            <a:off x="4161155" y="1144905"/>
            <a:ext cx="3723640" cy="4175760"/>
          </a:xfrm>
          <a:prstGeom prst="rect">
            <a:avLst/>
          </a:prstGeom>
        </p:spPr>
      </p:pic>
      <p:pic>
        <p:nvPicPr>
          <p:cNvPr id="5" name="图片 4" descr="截屏2020-12-05 下午8.30.10"/>
          <p:cNvPicPr>
            <a:picLocks noChangeAspect="1"/>
          </p:cNvPicPr>
          <p:nvPr/>
        </p:nvPicPr>
        <p:blipFill>
          <a:blip r:embed="rId3"/>
          <a:stretch>
            <a:fillRect/>
          </a:stretch>
        </p:blipFill>
        <p:spPr>
          <a:xfrm>
            <a:off x="7884795" y="1144905"/>
            <a:ext cx="3729355" cy="4187190"/>
          </a:xfrm>
          <a:prstGeom prst="rect">
            <a:avLst/>
          </a:prstGeom>
        </p:spPr>
      </p:pic>
      <p:sp>
        <p:nvSpPr>
          <p:cNvPr id="7" name="文本框 6"/>
          <p:cNvSpPr txBox="1"/>
          <p:nvPr/>
        </p:nvSpPr>
        <p:spPr>
          <a:xfrm>
            <a:off x="437515" y="5461000"/>
            <a:ext cx="11177270" cy="87566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之前写过一个没有使用</a:t>
            </a:r>
            <a:r>
              <a:rPr lang="en-US" altLang="zh-CN" sz="1700" b="1">
                <a:solidFill>
                  <a:srgbClr val="C4CBD9"/>
                </a:solidFill>
                <a:latin typeface="HYQiHei 75W" panose="00020600040101010101" charset="-122"/>
                <a:ea typeface="HYQiHei 75W" panose="00020600040101010101" charset="-122"/>
              </a:rPr>
              <a:t>class</a:t>
            </a:r>
            <a:r>
              <a:rPr lang="zh-CN" altLang="en-US" sz="1700" b="1">
                <a:solidFill>
                  <a:srgbClr val="C4CBD9"/>
                </a:solidFill>
                <a:latin typeface="HYQiHei 75W" panose="00020600040101010101" charset="-122"/>
                <a:ea typeface="HYQiHei 75W" panose="00020600040101010101" charset="-122"/>
              </a:rPr>
              <a:t>的版本，和后来写的使用</a:t>
            </a:r>
            <a:r>
              <a:rPr lang="en-US" altLang="zh-CN" sz="1700" b="1">
                <a:solidFill>
                  <a:srgbClr val="C4CBD9"/>
                </a:solidFill>
                <a:latin typeface="HYQiHei 75W" panose="00020600040101010101" charset="-122"/>
                <a:ea typeface="HYQiHei 75W" panose="00020600040101010101" charset="-122"/>
              </a:rPr>
              <a:t>class</a:t>
            </a:r>
            <a:r>
              <a:rPr lang="zh-CN" altLang="en-US" sz="1700" b="1">
                <a:solidFill>
                  <a:srgbClr val="C4CBD9"/>
                </a:solidFill>
                <a:latin typeface="HYQiHei 75W" panose="00020600040101010101" charset="-122"/>
                <a:ea typeface="HYQiHei 75W" panose="00020600040101010101" charset="-122"/>
              </a:rPr>
              <a:t>的版本的功能和界面都是几乎相同的。后面因为转头去学习</a:t>
            </a:r>
            <a:r>
              <a:rPr lang="en-US" altLang="zh-CN" sz="1700" b="1">
                <a:solidFill>
                  <a:srgbClr val="C4CBD9"/>
                </a:solidFill>
                <a:latin typeface="HYQiHei 75W" panose="00020600040101010101" charset="-122"/>
                <a:ea typeface="HYQiHei 75W" panose="00020600040101010101" charset="-122"/>
              </a:rPr>
              <a:t>class</a:t>
            </a:r>
            <a:r>
              <a:rPr lang="zh-CN" altLang="en-US" sz="1700" b="1">
                <a:solidFill>
                  <a:srgbClr val="C4CBD9"/>
                </a:solidFill>
                <a:latin typeface="HYQiHei 75W" panose="00020600040101010101" charset="-122"/>
                <a:ea typeface="HYQiHei 75W" panose="00020600040101010101" charset="-122"/>
              </a:rPr>
              <a:t>的使用了所以旧版本中的最后几个工具还没有写完，但实现方法是完全一样的。</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9570" y="232410"/>
            <a:ext cx="5885815" cy="829945"/>
          </a:xfrm>
          <a:prstGeom prst="rect">
            <a:avLst/>
          </a:prstGeom>
          <a:noFill/>
        </p:spPr>
        <p:txBody>
          <a:bodyPr wrap="square" rtlCol="0">
            <a:spAutoFit/>
          </a:bodyPr>
          <a:p>
            <a:r>
              <a:rPr lang="zh-CN" sz="4800">
                <a:solidFill>
                  <a:srgbClr val="C4CBD9"/>
                </a:solidFill>
                <a:latin typeface="文悦新恒古雅宋 (非商用)" charset="-122"/>
                <a:ea typeface="文悦新恒古雅宋 (非商用)" charset="-122"/>
                <a:cs typeface="文悦新恒古雅宋 (非商用)" charset="-122"/>
              </a:rPr>
              <a:t>附：旧版本的截图</a:t>
            </a:r>
            <a:endParaRPr lang="zh-CN" sz="4800">
              <a:solidFill>
                <a:srgbClr val="C4CBD9"/>
              </a:solidFill>
              <a:latin typeface="文悦新恒古雅宋 (非商用)" charset="-122"/>
              <a:ea typeface="文悦新恒古雅宋 (非商用)" charset="-122"/>
              <a:cs typeface="文悦新恒古雅宋 (非商用)" charset="-122"/>
            </a:endParaRPr>
          </a:p>
        </p:txBody>
      </p:sp>
      <p:pic>
        <p:nvPicPr>
          <p:cNvPr id="2" name="图片 1" descr="截屏2020-12-05 下午8.34.47"/>
          <p:cNvPicPr>
            <a:picLocks noChangeAspect="1"/>
          </p:cNvPicPr>
          <p:nvPr/>
        </p:nvPicPr>
        <p:blipFill>
          <a:blip r:embed="rId1"/>
          <a:stretch>
            <a:fillRect/>
          </a:stretch>
        </p:blipFill>
        <p:spPr>
          <a:xfrm>
            <a:off x="501650" y="1374140"/>
            <a:ext cx="6958965" cy="4670425"/>
          </a:xfrm>
          <a:prstGeom prst="rect">
            <a:avLst/>
          </a:prstGeom>
        </p:spPr>
      </p:pic>
      <p:sp>
        <p:nvSpPr>
          <p:cNvPr id="7" name="文本框 6"/>
          <p:cNvSpPr txBox="1"/>
          <p:nvPr/>
        </p:nvSpPr>
        <p:spPr>
          <a:xfrm>
            <a:off x="7705090" y="1374140"/>
            <a:ext cx="4089400" cy="375348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旧版本中，选择某一工具时，工具上方会出现小圆点来提示当前选择的是这个工具，但因为后来没有继续写了所以这个功能还没有实现。</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我知道可以每次选择的时候再重新画这个圆点。但有没有办法能只绘制一个圆点然后让它从一个工具上方跳跃到另一个位置呢？之后有时间的话大概会尝试一下。</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旧版本的文件名是</a:t>
            </a:r>
            <a:r>
              <a:rPr lang="en-US" altLang="zh-CN" sz="1700" b="1">
                <a:solidFill>
                  <a:srgbClr val="C4CBD9"/>
                </a:solidFill>
                <a:latin typeface="HYQiHei 75W" panose="00020600040101010101" charset="-122"/>
                <a:ea typeface="HYQiHei 75W" panose="00020600040101010101" charset="-122"/>
              </a:rPr>
              <a:t>Drawing_PAD</a:t>
            </a:r>
            <a:r>
              <a:rPr lang="zh-CN" altLang="en-US" sz="1700" b="1">
                <a:solidFill>
                  <a:srgbClr val="C4CBD9"/>
                </a:solidFill>
                <a:latin typeface="HYQiHei 75W" panose="00020600040101010101" charset="-122"/>
                <a:ea typeface="HYQiHei 75W" panose="00020600040101010101" charset="-122"/>
              </a:rPr>
              <a:t>，有的地方还没有写完，但基本框架已有。</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新版本的文件名是</a:t>
            </a:r>
            <a:r>
              <a:rPr lang="en-US" altLang="zh-CN" sz="1700" b="1">
                <a:solidFill>
                  <a:srgbClr val="C4CBD9"/>
                </a:solidFill>
                <a:latin typeface="HYQiHei 75W" panose="00020600040101010101" charset="-122"/>
                <a:ea typeface="HYQiHei 75W" panose="00020600040101010101" charset="-122"/>
              </a:rPr>
              <a:t>PAD</a:t>
            </a:r>
            <a:r>
              <a:rPr lang="zh-CN" altLang="en-US" sz="1700" b="1">
                <a:solidFill>
                  <a:srgbClr val="C4CBD9"/>
                </a:solidFill>
                <a:latin typeface="HYQiHei 75W" panose="00020600040101010101" charset="-122"/>
                <a:ea typeface="HYQiHei 75W" panose="00020600040101010101" charset="-122"/>
              </a:rPr>
              <a:t>。</a:t>
            </a:r>
            <a:endParaRPr lang="zh-CN" altLang="en-US" sz="1700" b="1">
              <a:solidFill>
                <a:srgbClr val="C4CBD9"/>
              </a:solidFill>
              <a:latin typeface="HYQiHei 75W" panose="00020600040101010101" charset="-122"/>
              <a:ea typeface="HYQiHei 75W"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frame68"/>
          <p:cNvPicPr>
            <a:picLocks noChangeAspect="1"/>
          </p:cNvPicPr>
          <p:nvPr/>
        </p:nvPicPr>
        <p:blipFill>
          <a:blip r:embed="rId1"/>
          <a:stretch>
            <a:fillRect/>
          </a:stretch>
        </p:blipFill>
        <p:spPr>
          <a:xfrm>
            <a:off x="-96520" y="-60325"/>
            <a:ext cx="10465435" cy="6978015"/>
          </a:xfrm>
          <a:prstGeom prst="rect">
            <a:avLst/>
          </a:prstGeom>
        </p:spPr>
      </p:pic>
      <p:sp>
        <p:nvSpPr>
          <p:cNvPr id="3" name="文本框 2"/>
          <p:cNvSpPr txBox="1"/>
          <p:nvPr/>
        </p:nvSpPr>
        <p:spPr>
          <a:xfrm>
            <a:off x="10504170" y="92710"/>
            <a:ext cx="1536700" cy="4785360"/>
          </a:xfrm>
          <a:prstGeom prst="rect">
            <a:avLst/>
          </a:prstGeom>
          <a:noFill/>
        </p:spPr>
        <p:txBody>
          <a:bodyPr vert="eaVert" wrap="square" rtlCol="0">
            <a:spAutoFit/>
          </a:bodyPr>
          <a:p>
            <a:r>
              <a:rPr lang="zh-CN" altLang="en-US" sz="8800">
                <a:solidFill>
                  <a:srgbClr val="C4CBD9"/>
                </a:solidFill>
                <a:latin typeface="文悦新恒古雅宋 (非商用)" charset="-122"/>
                <a:ea typeface="文悦新恒古雅宋 (非商用)" charset="-122"/>
              </a:rPr>
              <a:t>谢谢！</a:t>
            </a:r>
            <a:endParaRPr lang="zh-CN" altLang="en-US" sz="8800">
              <a:solidFill>
                <a:srgbClr val="C4CBD9"/>
              </a:solidFill>
              <a:latin typeface="文悦新恒古雅宋 (非商用)" charset="-122"/>
              <a:ea typeface="文悦新恒古雅宋 (非商用)"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9570" y="232410"/>
            <a:ext cx="4130675" cy="829945"/>
          </a:xfrm>
          <a:prstGeom prst="rect">
            <a:avLst/>
          </a:prstGeom>
          <a:noFill/>
        </p:spPr>
        <p:txBody>
          <a:bodyPr wrap="square" rtlCol="0">
            <a:spAutoFit/>
          </a:bodyPr>
          <a:p>
            <a:r>
              <a:rPr sz="4800">
                <a:solidFill>
                  <a:srgbClr val="C4CBD9"/>
                </a:solidFill>
                <a:latin typeface="文悦新恒古雅宋 (非商用)" charset="-122"/>
                <a:ea typeface="文悦新恒古雅宋 (非商用)" charset="-122"/>
                <a:cs typeface="文悦新恒古雅宋 (非商用)" charset="-122"/>
              </a:rPr>
              <a:t>结构设计说明</a:t>
            </a:r>
            <a:endParaRPr sz="4800">
              <a:solidFill>
                <a:srgbClr val="C4CBD9"/>
              </a:solidFill>
              <a:latin typeface="文悦新恒古雅宋 (非商用)" charset="-122"/>
              <a:ea typeface="文悦新恒古雅宋 (非商用)" charset="-122"/>
              <a:cs typeface="文悦新恒古雅宋 (非商用)" charset="-122"/>
            </a:endParaRPr>
          </a:p>
        </p:txBody>
      </p:sp>
      <p:pic>
        <p:nvPicPr>
          <p:cNvPr id="6" name="图片 5" descr="截屏2020-12-05 下午6.47.58"/>
          <p:cNvPicPr>
            <a:picLocks noChangeAspect="1"/>
          </p:cNvPicPr>
          <p:nvPr/>
        </p:nvPicPr>
        <p:blipFill>
          <a:blip r:embed="rId1"/>
          <a:stretch>
            <a:fillRect/>
          </a:stretch>
        </p:blipFill>
        <p:spPr>
          <a:xfrm>
            <a:off x="369570" y="1374140"/>
            <a:ext cx="7086600" cy="4826635"/>
          </a:xfrm>
          <a:prstGeom prst="rect">
            <a:avLst/>
          </a:prstGeom>
        </p:spPr>
      </p:pic>
      <p:sp>
        <p:nvSpPr>
          <p:cNvPr id="7" name="文本框 6"/>
          <p:cNvSpPr txBox="1"/>
          <p:nvPr/>
        </p:nvSpPr>
        <p:spPr>
          <a:xfrm>
            <a:off x="7705090" y="1374140"/>
            <a:ext cx="4089400" cy="479996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这个交互设计工具使用了</a:t>
            </a:r>
            <a:r>
              <a:rPr lang="en-US" altLang="zh-CN" sz="1700" b="1">
                <a:solidFill>
                  <a:schemeClr val="bg1"/>
                </a:solidFill>
                <a:latin typeface="HYQiHei 75W" panose="00020600040101010101" charset="-122"/>
                <a:ea typeface="HYQiHei 75W" panose="00020600040101010101" charset="-122"/>
              </a:rPr>
              <a:t>ControlP5</a:t>
            </a:r>
            <a:r>
              <a:rPr lang="zh-CN" altLang="en-US" sz="1700" b="1">
                <a:solidFill>
                  <a:srgbClr val="C4CBD9"/>
                </a:solidFill>
                <a:latin typeface="HYQiHei 75W" panose="00020600040101010101" charset="-122"/>
                <a:ea typeface="HYQiHei 75W" panose="00020600040101010101" charset="-122"/>
              </a:rPr>
              <a:t>的滑块作为选择颜色的工具，颜色为</a:t>
            </a:r>
            <a:r>
              <a:rPr lang="en-US" altLang="zh-CN" sz="1700" b="1">
                <a:solidFill>
                  <a:srgbClr val="C4CBD9"/>
                </a:solidFill>
                <a:latin typeface="HYQiHei 75W" panose="00020600040101010101" charset="-122"/>
                <a:ea typeface="HYQiHei 75W" panose="00020600040101010101" charset="-122"/>
              </a:rPr>
              <a:t>HSB</a:t>
            </a:r>
            <a:r>
              <a:rPr lang="zh-CN" altLang="en-US" sz="1700" b="1">
                <a:solidFill>
                  <a:srgbClr val="C4CBD9"/>
                </a:solidFill>
                <a:latin typeface="HYQiHei 75W" panose="00020600040101010101" charset="-122"/>
                <a:ea typeface="HYQiHei 75W" panose="00020600040101010101" charset="-122"/>
              </a:rPr>
              <a:t>模式，滑块从上到下控制了</a:t>
            </a:r>
            <a:r>
              <a:rPr lang="en-US" altLang="zh-CN" sz="1700" b="1">
                <a:solidFill>
                  <a:srgbClr val="C4CBD9"/>
                </a:solidFill>
                <a:latin typeface="HYQiHei 75W" panose="00020600040101010101" charset="-122"/>
                <a:ea typeface="HYQiHei 75W" panose="00020600040101010101" charset="-122"/>
              </a:rPr>
              <a:t>H</a:t>
            </a:r>
            <a:r>
              <a:rPr lang="zh-CN" altLang="en-US" sz="1700" b="1">
                <a:solidFill>
                  <a:srgbClr val="C4CBD9"/>
                </a:solidFill>
                <a:latin typeface="HYQiHei 75W" panose="00020600040101010101" charset="-122"/>
                <a:ea typeface="HYQiHei 75W" panose="00020600040101010101" charset="-122"/>
              </a:rPr>
              <a:t>、</a:t>
            </a:r>
            <a:r>
              <a:rPr lang="en-US" altLang="zh-CN" sz="1700" b="1">
                <a:solidFill>
                  <a:srgbClr val="C4CBD9"/>
                </a:solidFill>
                <a:latin typeface="HYQiHei 75W" panose="00020600040101010101" charset="-122"/>
                <a:ea typeface="HYQiHei 75W" panose="00020600040101010101" charset="-122"/>
              </a:rPr>
              <a:t>S</a:t>
            </a:r>
            <a:r>
              <a:rPr lang="zh-CN" altLang="en-US" sz="1700" b="1">
                <a:solidFill>
                  <a:srgbClr val="C4CBD9"/>
                </a:solidFill>
                <a:latin typeface="HYQiHei 75W" panose="00020600040101010101" charset="-122"/>
                <a:ea typeface="HYQiHei 75W" panose="00020600040101010101" charset="-122"/>
              </a:rPr>
              <a:t>、</a:t>
            </a:r>
            <a:r>
              <a:rPr lang="en-US" altLang="zh-CN" sz="1700" b="1">
                <a:solidFill>
                  <a:srgbClr val="C4CBD9"/>
                </a:solidFill>
                <a:latin typeface="HYQiHei 75W" panose="00020600040101010101" charset="-122"/>
                <a:ea typeface="HYQiHei 75W" panose="00020600040101010101" charset="-122"/>
              </a:rPr>
              <a:t>B</a:t>
            </a:r>
            <a:r>
              <a:rPr lang="zh-CN" altLang="en-US" sz="1700" b="1">
                <a:solidFill>
                  <a:srgbClr val="C4CBD9"/>
                </a:solidFill>
                <a:latin typeface="HYQiHei 75W" panose="00020600040101010101" charset="-122"/>
                <a:ea typeface="HYQiHei 75W" panose="00020600040101010101" charset="-122"/>
              </a:rPr>
              <a:t>的值。滑块下方的圆形显示了当前所选择的颜色。</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我建立了一个</a:t>
            </a:r>
            <a:r>
              <a:rPr lang="en-US" altLang="zh-CN" sz="1700" b="1">
                <a:solidFill>
                  <a:srgbClr val="C4CBD9"/>
                </a:solidFill>
                <a:latin typeface="HYQiHei 75W" panose="00020600040101010101" charset="-122"/>
                <a:ea typeface="HYQiHei 75W" panose="00020600040101010101" charset="-122"/>
              </a:rPr>
              <a:t>Tool </a:t>
            </a:r>
            <a:r>
              <a:rPr lang="en-US" altLang="zh-CN" sz="1700" b="1">
                <a:solidFill>
                  <a:schemeClr val="bg1"/>
                </a:solidFill>
                <a:latin typeface="HYQiHei 75W" panose="00020600040101010101" charset="-122"/>
                <a:ea typeface="HYQiHei 75W" panose="00020600040101010101" charset="-122"/>
              </a:rPr>
              <a:t>class</a:t>
            </a:r>
            <a:r>
              <a:rPr lang="zh-CN" altLang="en-US" sz="1700" b="1">
                <a:solidFill>
                  <a:srgbClr val="C4CBD9"/>
                </a:solidFill>
                <a:latin typeface="HYQiHei 75W" panose="00020600040101010101" charset="-122"/>
                <a:ea typeface="HYQiHei 75W" panose="00020600040101010101" charset="-122"/>
              </a:rPr>
              <a:t>，把所有工具的共性属性和行为都抽象出来，设置了界面下方的六种工具。</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每次点击某一个工具时，该工具会显示为当前所选择的颜色，从而能提示使用者已经选择了该工具。</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前四种笔刷有不同的粗细、透明度和形状。第五种工具是油漆桶，可以将限定的作画范围填充上当前的颜色，而第六种橡皮擦工具其实相当于一种白色的画笔。</a:t>
            </a:r>
            <a:endParaRPr lang="zh-CN" altLang="en-US" sz="1700" b="1">
              <a:solidFill>
                <a:srgbClr val="C4CBD9"/>
              </a:solidFill>
              <a:latin typeface="HYQiHei 75W" panose="00020600040101010101" charset="-122"/>
              <a:ea typeface="HYQiHei 75W" panose="0002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7705090" y="1374140"/>
            <a:ext cx="4089400" cy="875665"/>
          </a:xfrm>
          <a:prstGeom prst="rect">
            <a:avLst/>
          </a:prstGeom>
          <a:noFill/>
        </p:spPr>
        <p:txBody>
          <a:bodyPr wrap="square" rtlCol="0">
            <a:spAutoFit/>
          </a:bodyPr>
          <a:p>
            <a:r>
              <a:rPr lang="en-US" altLang="zh-CN" sz="1700" b="1">
                <a:solidFill>
                  <a:srgbClr val="C4CBD9"/>
                </a:solidFill>
                <a:latin typeface="HYQiHei 75W" panose="00020600040101010101" charset="-122"/>
                <a:ea typeface="HYQiHei 75W" panose="00020600040101010101" charset="-122"/>
              </a:rPr>
              <a:t>ControlP5</a:t>
            </a:r>
            <a:r>
              <a:rPr lang="zh-CN" altLang="en-US" sz="1700" b="1">
                <a:solidFill>
                  <a:srgbClr val="C4CBD9"/>
                </a:solidFill>
                <a:latin typeface="HYQiHei 75W" panose="00020600040101010101" charset="-122"/>
                <a:ea typeface="HYQiHei 75W" panose="00020600040101010101" charset="-122"/>
              </a:rPr>
              <a:t>的使用。控制颜色。</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pic>
        <p:nvPicPr>
          <p:cNvPr id="2" name="图片 1" descr="截屏2020-12-05 下午7.22.01"/>
          <p:cNvPicPr>
            <a:picLocks noChangeAspect="1"/>
          </p:cNvPicPr>
          <p:nvPr/>
        </p:nvPicPr>
        <p:blipFill>
          <a:blip r:embed="rId1"/>
          <a:stretch>
            <a:fillRect/>
          </a:stretch>
        </p:blipFill>
        <p:spPr>
          <a:xfrm>
            <a:off x="387985" y="138430"/>
            <a:ext cx="5994400" cy="6581140"/>
          </a:xfrm>
          <a:prstGeom prst="rect">
            <a:avLst/>
          </a:prstGeom>
        </p:spPr>
      </p:pic>
      <p:sp>
        <p:nvSpPr>
          <p:cNvPr id="3" name="椭圆 2"/>
          <p:cNvSpPr/>
          <p:nvPr/>
        </p:nvSpPr>
        <p:spPr>
          <a:xfrm>
            <a:off x="744855" y="5090160"/>
            <a:ext cx="4331970" cy="89598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785495" y="1231900"/>
            <a:ext cx="1438275" cy="511810"/>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5" idx="6"/>
          </p:cNvCxnSpPr>
          <p:nvPr/>
        </p:nvCxnSpPr>
        <p:spPr>
          <a:xfrm>
            <a:off x="2223770" y="1487805"/>
            <a:ext cx="5335905" cy="2730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 idx="7"/>
          </p:cNvCxnSpPr>
          <p:nvPr/>
        </p:nvCxnSpPr>
        <p:spPr>
          <a:xfrm flipV="1">
            <a:off x="4442460" y="1515110"/>
            <a:ext cx="3154680" cy="370649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20610" y="140462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744855" y="3967480"/>
            <a:ext cx="4164330" cy="142049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7"/>
            <a:endCxn id="13" idx="2"/>
          </p:cNvCxnSpPr>
          <p:nvPr/>
        </p:nvCxnSpPr>
        <p:spPr>
          <a:xfrm flipV="1">
            <a:off x="4299585" y="3239135"/>
            <a:ext cx="3121025" cy="93662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7420610" y="311277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705090" y="2905125"/>
            <a:ext cx="4089400" cy="113728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将六张</a:t>
            </a:r>
            <a:r>
              <a:rPr lang="en-US" altLang="zh-CN" sz="1700" b="1">
                <a:solidFill>
                  <a:srgbClr val="C4CBD9"/>
                </a:solidFill>
                <a:latin typeface="HYQiHei 75W" panose="00020600040101010101" charset="-122"/>
                <a:ea typeface="HYQiHei 75W" panose="00020600040101010101" charset="-122"/>
              </a:rPr>
              <a:t>png</a:t>
            </a:r>
            <a:r>
              <a:rPr lang="zh-CN" altLang="en-US" sz="1700" b="1">
                <a:solidFill>
                  <a:srgbClr val="C4CBD9"/>
                </a:solidFill>
                <a:latin typeface="HYQiHei 75W" panose="00020600040101010101" charset="-122"/>
                <a:ea typeface="HYQiHei 75W" panose="00020600040101010101" charset="-122"/>
              </a:rPr>
              <a:t>图片存放在一个</a:t>
            </a:r>
            <a:r>
              <a:rPr lang="en-US" altLang="zh-CN" sz="1700" b="1">
                <a:solidFill>
                  <a:srgbClr val="C4CBD9"/>
                </a:solidFill>
                <a:latin typeface="HYQiHei 75W" panose="00020600040101010101" charset="-122"/>
                <a:ea typeface="HYQiHei 75W" panose="00020600040101010101" charset="-122"/>
              </a:rPr>
              <a:t>toolpng</a:t>
            </a:r>
            <a:r>
              <a:rPr lang="zh-CN" altLang="en-US" sz="1700" b="1">
                <a:solidFill>
                  <a:srgbClr val="C4CBD9"/>
                </a:solidFill>
                <a:latin typeface="HYQiHei 75W" panose="00020600040101010101" charset="-122"/>
                <a:ea typeface="HYQiHei 75W" panose="00020600040101010101" charset="-122"/>
              </a:rPr>
              <a:t>数组中。由于图片的命名遵循</a:t>
            </a:r>
            <a:r>
              <a:rPr lang="en-US" altLang="zh-CN" sz="1700" b="1">
                <a:solidFill>
                  <a:srgbClr val="C4CBD9"/>
                </a:solidFill>
                <a:latin typeface="HYQiHei 75W" panose="00020600040101010101" charset="-122"/>
                <a:ea typeface="HYQiHei 75W" panose="00020600040101010101" charset="-122"/>
              </a:rPr>
              <a:t>0</a:t>
            </a:r>
            <a:r>
              <a:rPr lang="zh-CN" altLang="en-US" sz="1700" b="1">
                <a:solidFill>
                  <a:srgbClr val="C4CBD9"/>
                </a:solidFill>
                <a:latin typeface="HYQiHei 75W" panose="00020600040101010101" charset="-122"/>
                <a:ea typeface="HYQiHei 75W" panose="00020600040101010101" charset="-122"/>
              </a:rPr>
              <a:t>～</a:t>
            </a:r>
            <a:r>
              <a:rPr lang="en-US" altLang="zh-CN" sz="1700" b="1">
                <a:solidFill>
                  <a:srgbClr val="C4CBD9"/>
                </a:solidFill>
                <a:latin typeface="HYQiHei 75W" panose="00020600040101010101" charset="-122"/>
                <a:ea typeface="HYQiHei 75W" panose="00020600040101010101" charset="-122"/>
              </a:rPr>
              <a:t>5</a:t>
            </a:r>
            <a:r>
              <a:rPr lang="zh-CN" altLang="en-US" sz="1700" b="1">
                <a:solidFill>
                  <a:srgbClr val="C4CBD9"/>
                </a:solidFill>
                <a:latin typeface="HYQiHei 75W" panose="00020600040101010101" charset="-122"/>
                <a:ea typeface="HYQiHei 75W" panose="00020600040101010101" charset="-122"/>
              </a:rPr>
              <a:t>的规律，所以使用了</a:t>
            </a:r>
            <a:r>
              <a:rPr lang="en-US" altLang="zh-CN" sz="1700" b="1">
                <a:solidFill>
                  <a:srgbClr val="C4CBD9"/>
                </a:solidFill>
                <a:latin typeface="HYQiHei 75W" panose="00020600040101010101" charset="-122"/>
                <a:ea typeface="HYQiHei 75W" panose="00020600040101010101" charset="-122"/>
              </a:rPr>
              <a:t>for</a:t>
            </a:r>
            <a:r>
              <a:rPr lang="zh-CN" altLang="en-US" sz="1700" b="1">
                <a:solidFill>
                  <a:srgbClr val="C4CBD9"/>
                </a:solidFill>
                <a:latin typeface="HYQiHei 75W" panose="00020600040101010101" charset="-122"/>
                <a:ea typeface="HYQiHei 75W" panose="00020600040101010101" charset="-122"/>
              </a:rPr>
              <a:t>循环和（</a:t>
            </a:r>
            <a:r>
              <a:rPr lang="en-US" altLang="zh-CN" sz="1700" b="1">
                <a:solidFill>
                  <a:srgbClr val="C4CBD9"/>
                </a:solidFill>
                <a:latin typeface="HYQiHei 75W" panose="00020600040101010101" charset="-122"/>
                <a:ea typeface="HYQiHei 75W" panose="00020600040101010101" charset="-122"/>
              </a:rPr>
              <a:t>i+</a:t>
            </a:r>
            <a:r>
              <a:rPr lang="zh-CN" altLang="en-US" sz="1700" b="1">
                <a:solidFill>
                  <a:srgbClr val="C4CBD9"/>
                </a:solidFill>
                <a:latin typeface="HYQiHei 75W" panose="00020600040101010101" charset="-122"/>
                <a:ea typeface="HYQiHei 75W" panose="00020600040101010101" charset="-122"/>
              </a:rPr>
              <a:t>“</a:t>
            </a:r>
            <a:r>
              <a:rPr lang="en-US" altLang="zh-CN" sz="1700" b="1">
                <a:solidFill>
                  <a:srgbClr val="C4CBD9"/>
                </a:solidFill>
                <a:latin typeface="HYQiHei 75W" panose="00020600040101010101" charset="-122"/>
                <a:ea typeface="HYQiHei 75W" panose="00020600040101010101" charset="-122"/>
              </a:rPr>
              <a:t>.png</a:t>
            </a:r>
            <a:r>
              <a:rPr lang="zh-CN" altLang="en-US" sz="1700" b="1">
                <a:solidFill>
                  <a:srgbClr val="C4CBD9"/>
                </a:solidFill>
                <a:latin typeface="HYQiHei 75W" panose="00020600040101010101" charset="-122"/>
                <a:ea typeface="HYQiHei 75W" panose="00020600040101010101" charset="-122"/>
              </a:rPr>
              <a:t>”</a:t>
            </a:r>
            <a:r>
              <a:rPr lang="en-US" altLang="zh-CN" sz="1700" b="1">
                <a:solidFill>
                  <a:srgbClr val="C4CBD9"/>
                </a:solidFill>
                <a:latin typeface="HYQiHei 75W" panose="00020600040101010101" charset="-122"/>
                <a:ea typeface="HYQiHei 75W" panose="00020600040101010101" charset="-122"/>
              </a:rPr>
              <a:t>)</a:t>
            </a:r>
            <a:r>
              <a:rPr lang="zh-CN" altLang="en-US" sz="1700" b="1">
                <a:solidFill>
                  <a:srgbClr val="C4CBD9"/>
                </a:solidFill>
                <a:latin typeface="HYQiHei 75W" panose="00020600040101010101" charset="-122"/>
                <a:ea typeface="HYQiHei 75W" panose="00020600040101010101" charset="-122"/>
              </a:rPr>
              <a:t>的方式，比原来的方法简便许多。</a:t>
            </a:r>
            <a:endParaRPr lang="zh-CN" altLang="en-US" sz="1700" b="1">
              <a:solidFill>
                <a:srgbClr val="C4CBD9"/>
              </a:solidFill>
              <a:latin typeface="HYQiHei 75W" panose="00020600040101010101" charset="-122"/>
              <a:ea typeface="HYQiHei 75W" panose="00020600040101010101" charset="-122"/>
            </a:endParaRPr>
          </a:p>
        </p:txBody>
      </p:sp>
      <p:pic>
        <p:nvPicPr>
          <p:cNvPr id="15" name="图片 14" descr="截屏2020-12-05 下午7.38.15"/>
          <p:cNvPicPr>
            <a:picLocks noChangeAspect="1"/>
          </p:cNvPicPr>
          <p:nvPr/>
        </p:nvPicPr>
        <p:blipFill>
          <a:blip r:embed="rId2"/>
          <a:stretch>
            <a:fillRect/>
          </a:stretch>
        </p:blipFill>
        <p:spPr>
          <a:xfrm>
            <a:off x="7781290" y="2000885"/>
            <a:ext cx="3937000" cy="804545"/>
          </a:xfrm>
          <a:prstGeom prst="rect">
            <a:avLst/>
          </a:prstGeom>
        </p:spPr>
      </p:pic>
      <p:pic>
        <p:nvPicPr>
          <p:cNvPr id="16" name="图片 15" descr="截屏2020-12-05 下午7.37.46"/>
          <p:cNvPicPr>
            <a:picLocks noChangeAspect="1"/>
          </p:cNvPicPr>
          <p:nvPr/>
        </p:nvPicPr>
        <p:blipFill>
          <a:blip r:embed="rId3"/>
          <a:stretch>
            <a:fillRect/>
          </a:stretch>
        </p:blipFill>
        <p:spPr>
          <a:xfrm>
            <a:off x="7705090" y="4473575"/>
            <a:ext cx="4213225" cy="1316355"/>
          </a:xfrm>
          <a:prstGeom prst="rect">
            <a:avLst/>
          </a:prstGeom>
        </p:spPr>
      </p:pic>
      <p:sp>
        <p:nvSpPr>
          <p:cNvPr id="17" name="文本框 16"/>
          <p:cNvSpPr txBox="1"/>
          <p:nvPr/>
        </p:nvSpPr>
        <p:spPr>
          <a:xfrm>
            <a:off x="7767320" y="5843905"/>
            <a:ext cx="4089400" cy="798830"/>
          </a:xfrm>
          <a:prstGeom prst="rect">
            <a:avLst/>
          </a:prstGeom>
          <a:noFill/>
        </p:spPr>
        <p:txBody>
          <a:bodyPr wrap="square" rtlCol="0">
            <a:spAutoFit/>
          </a:bodyPr>
          <a:p>
            <a:r>
              <a:rPr lang="zh-CN" altLang="en-US" sz="1200" b="1">
                <a:solidFill>
                  <a:srgbClr val="C4CBD9"/>
                </a:solidFill>
                <a:latin typeface="HYQiHei 75W" panose="00020600040101010101" charset="-122"/>
                <a:ea typeface="HYQiHei 75W" panose="00020600040101010101" charset="-122"/>
              </a:rPr>
              <a:t>之前的写法。</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0-12-05 下午7.42.03"/>
          <p:cNvPicPr>
            <a:picLocks noChangeAspect="1"/>
          </p:cNvPicPr>
          <p:nvPr/>
        </p:nvPicPr>
        <p:blipFill>
          <a:blip r:embed="rId1"/>
          <a:stretch>
            <a:fillRect/>
          </a:stretch>
        </p:blipFill>
        <p:spPr>
          <a:xfrm>
            <a:off x="395605" y="210820"/>
            <a:ext cx="7255510" cy="1750695"/>
          </a:xfrm>
          <a:prstGeom prst="rect">
            <a:avLst/>
          </a:prstGeom>
        </p:spPr>
      </p:pic>
      <p:sp>
        <p:nvSpPr>
          <p:cNvPr id="7" name="文本框 6"/>
          <p:cNvSpPr txBox="1"/>
          <p:nvPr/>
        </p:nvSpPr>
        <p:spPr>
          <a:xfrm>
            <a:off x="7756525" y="210820"/>
            <a:ext cx="4211320" cy="6492875"/>
          </a:xfrm>
          <a:prstGeom prst="rect">
            <a:avLst/>
          </a:prstGeom>
          <a:noFill/>
        </p:spPr>
        <p:txBody>
          <a:bodyPr wrap="square" rtlCol="0">
            <a:spAutoFit/>
          </a:bodyPr>
          <a:p>
            <a:r>
              <a:rPr lang="zh-CN" altLang="en-US" sz="1600" b="1">
                <a:solidFill>
                  <a:srgbClr val="C4CBD9"/>
                </a:solidFill>
                <a:latin typeface="HYQiHei 75W" panose="00020600040101010101" charset="-122"/>
                <a:ea typeface="HYQiHei 75W" panose="00020600040101010101" charset="-122"/>
              </a:rPr>
              <a:t>在之前一个版本的写法中还出现了一个错误。</a:t>
            </a:r>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如果按照从</a:t>
            </a:r>
            <a:r>
              <a:rPr lang="en-US" altLang="zh-CN" sz="1600" b="1">
                <a:solidFill>
                  <a:srgbClr val="C4CBD9"/>
                </a:solidFill>
                <a:latin typeface="HYQiHei 75W" panose="00020600040101010101" charset="-122"/>
                <a:ea typeface="HYQiHei 75W" panose="00020600040101010101" charset="-122"/>
              </a:rPr>
              <a:t>0</a:t>
            </a:r>
            <a:r>
              <a:rPr lang="zh-CN" altLang="en-US" sz="1600" b="1">
                <a:solidFill>
                  <a:srgbClr val="C4CBD9"/>
                </a:solidFill>
                <a:latin typeface="HYQiHei 75W" panose="00020600040101010101" charset="-122"/>
                <a:ea typeface="HYQiHei 75W" panose="00020600040101010101" charset="-122"/>
              </a:rPr>
              <a:t>～</a:t>
            </a:r>
            <a:r>
              <a:rPr lang="en-US" altLang="zh-CN" sz="1600" b="1">
                <a:solidFill>
                  <a:srgbClr val="C4CBD9"/>
                </a:solidFill>
                <a:latin typeface="HYQiHei 75W" panose="00020600040101010101" charset="-122"/>
                <a:ea typeface="HYQiHei 75W" panose="00020600040101010101" charset="-122"/>
              </a:rPr>
              <a:t>5</a:t>
            </a:r>
            <a:r>
              <a:rPr lang="zh-CN" altLang="en-US" sz="1600" b="1">
                <a:solidFill>
                  <a:srgbClr val="C4CBD9"/>
                </a:solidFill>
                <a:latin typeface="HYQiHei 75W" panose="00020600040101010101" charset="-122"/>
                <a:ea typeface="HYQiHei 75W" panose="00020600040101010101" charset="-122"/>
              </a:rPr>
              <a:t>的顺序依次点击六个工具，都可以正常使用。但这是如果想回过头来选择第一个工具，这时虽然点击了一个工具，但之前使用的第六个工具却没有被关上，结果就是两种笔刷被同时绘制了出来。</a:t>
            </a:r>
            <a:endParaRPr lang="zh-CN" altLang="en-US" sz="1600" b="1">
              <a:solidFill>
                <a:srgbClr val="C4CBD9"/>
              </a:solidFill>
              <a:latin typeface="HYQiHei 75W" panose="00020600040101010101" charset="-122"/>
              <a:ea typeface="HYQiHei 75W" panose="00020600040101010101" charset="-122"/>
            </a:endParaRPr>
          </a:p>
          <a:p>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于是我尝试不使用</a:t>
            </a:r>
            <a:r>
              <a:rPr lang="en-US" altLang="zh-CN" sz="1600" b="1">
                <a:solidFill>
                  <a:srgbClr val="C4CBD9"/>
                </a:solidFill>
                <a:latin typeface="HYQiHei 75W" panose="00020600040101010101" charset="-122"/>
                <a:ea typeface="HYQiHei 75W" panose="00020600040101010101" charset="-122"/>
              </a:rPr>
              <a:t>for</a:t>
            </a:r>
            <a:r>
              <a:rPr lang="zh-CN" altLang="en-US" sz="1600" b="1">
                <a:solidFill>
                  <a:srgbClr val="C4CBD9"/>
                </a:solidFill>
                <a:latin typeface="HYQiHei 75W" panose="00020600040101010101" charset="-122"/>
                <a:ea typeface="HYQiHei 75W" panose="00020600040101010101" charset="-122"/>
              </a:rPr>
              <a:t>循环，将其他五种工具的关闭一个一个写下来，虽然这样</a:t>
            </a:r>
            <a:r>
              <a:rPr lang="en-US" altLang="zh-CN" sz="1600" b="1">
                <a:solidFill>
                  <a:srgbClr val="C4CBD9"/>
                </a:solidFill>
                <a:latin typeface="HYQiHei 75W" panose="00020600040101010101" charset="-122"/>
                <a:ea typeface="HYQiHei 75W" panose="00020600040101010101" charset="-122"/>
              </a:rPr>
              <a:t>bug</a:t>
            </a:r>
            <a:r>
              <a:rPr lang="zh-CN" altLang="en-US" sz="1600" b="1">
                <a:solidFill>
                  <a:srgbClr val="C4CBD9"/>
                </a:solidFill>
                <a:latin typeface="HYQiHei 75W" panose="00020600040101010101" charset="-122"/>
                <a:ea typeface="HYQiHei 75W" panose="00020600040101010101" charset="-122"/>
              </a:rPr>
              <a:t>消失了，但我还是不知道之前出</a:t>
            </a:r>
            <a:r>
              <a:rPr lang="en-US" altLang="zh-CN" sz="1600" b="1">
                <a:solidFill>
                  <a:srgbClr val="C4CBD9"/>
                </a:solidFill>
                <a:latin typeface="HYQiHei 75W" panose="00020600040101010101" charset="-122"/>
                <a:ea typeface="HYQiHei 75W" panose="00020600040101010101" charset="-122"/>
              </a:rPr>
              <a:t>bug</a:t>
            </a:r>
            <a:r>
              <a:rPr lang="zh-CN" altLang="en-US" sz="1600" b="1">
                <a:solidFill>
                  <a:srgbClr val="C4CBD9"/>
                </a:solidFill>
                <a:latin typeface="HYQiHei 75W" panose="00020600040101010101" charset="-122"/>
                <a:ea typeface="HYQiHei 75W" panose="00020600040101010101" charset="-122"/>
              </a:rPr>
              <a:t>的原因，十分疑惑。</a:t>
            </a:r>
            <a:endParaRPr lang="zh-CN" altLang="en-US" sz="1600" b="1">
              <a:solidFill>
                <a:srgbClr val="C4CBD9"/>
              </a:solidFill>
              <a:latin typeface="HYQiHei 75W" panose="00020600040101010101" charset="-122"/>
              <a:ea typeface="HYQiHei 75W" panose="00020600040101010101" charset="-122"/>
            </a:endParaRPr>
          </a:p>
          <a:p>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几经探索我得知</a:t>
            </a:r>
            <a:r>
              <a:rPr lang="en-US" altLang="zh-CN" sz="1600" b="1">
                <a:solidFill>
                  <a:srgbClr val="C4CBD9"/>
                </a:solidFill>
                <a:latin typeface="HYQiHei 75W" panose="00020600040101010101" charset="-122"/>
                <a:ea typeface="HYQiHei 75W" panose="00020600040101010101" charset="-122"/>
              </a:rPr>
              <a:t>for</a:t>
            </a:r>
            <a:r>
              <a:rPr lang="zh-CN" altLang="en-US" sz="1600" b="1">
                <a:solidFill>
                  <a:srgbClr val="C4CBD9"/>
                </a:solidFill>
                <a:latin typeface="HYQiHei 75W" panose="00020600040101010101" charset="-122"/>
                <a:ea typeface="HYQiHei 75W" panose="00020600040101010101" charset="-122"/>
              </a:rPr>
              <a:t>的第二个是结束条件，也就是说，当出现 </a:t>
            </a:r>
            <a:r>
              <a:rPr lang="en-US" altLang="zh-CN" sz="1600" b="1">
                <a:solidFill>
                  <a:srgbClr val="C4CBD9"/>
                </a:solidFill>
                <a:latin typeface="HYQiHei 75W" panose="00020600040101010101" charset="-122"/>
                <a:ea typeface="HYQiHei 75W" panose="00020600040101010101" charset="-122"/>
              </a:rPr>
              <a:t>i</a:t>
            </a:r>
            <a:r>
              <a:rPr lang="zh-CN" altLang="en-US" sz="1600" b="1">
                <a:solidFill>
                  <a:srgbClr val="C4CBD9"/>
                </a:solidFill>
                <a:latin typeface="HYQiHei 75W" panose="00020600040101010101" charset="-122"/>
                <a:ea typeface="HYQiHei 75W" panose="00020600040101010101" charset="-122"/>
              </a:rPr>
              <a:t>！</a:t>
            </a:r>
            <a:r>
              <a:rPr lang="en-US" altLang="zh-CN" sz="1600" b="1">
                <a:solidFill>
                  <a:srgbClr val="C4CBD9"/>
                </a:solidFill>
                <a:latin typeface="HYQiHei 75W" panose="00020600040101010101" charset="-122"/>
                <a:ea typeface="HYQiHei 75W" panose="00020600040101010101" charset="-122"/>
              </a:rPr>
              <a:t>=2</a:t>
            </a:r>
            <a:r>
              <a:rPr lang="zh-CN" altLang="en-US" sz="1600" b="1">
                <a:solidFill>
                  <a:srgbClr val="C4CBD9"/>
                </a:solidFill>
                <a:latin typeface="HYQiHei 75W" panose="00020600040101010101" charset="-122"/>
                <a:ea typeface="HYQiHei 75W" panose="00020600040101010101" charset="-122"/>
              </a:rPr>
              <a:t>的时候，循环就结束了，也就不会将后面的第</a:t>
            </a:r>
            <a:r>
              <a:rPr lang="en-US" altLang="zh-CN" sz="1600" b="1">
                <a:solidFill>
                  <a:srgbClr val="C4CBD9"/>
                </a:solidFill>
                <a:latin typeface="HYQiHei 75W" panose="00020600040101010101" charset="-122"/>
                <a:ea typeface="HYQiHei 75W" panose="00020600040101010101" charset="-122"/>
              </a:rPr>
              <a:t>4</a:t>
            </a:r>
            <a:r>
              <a:rPr lang="zh-CN" altLang="en-US" sz="1600" b="1">
                <a:solidFill>
                  <a:srgbClr val="C4CBD9"/>
                </a:solidFill>
                <a:latin typeface="HYQiHei 75W" panose="00020600040101010101" charset="-122"/>
                <a:ea typeface="HYQiHei 75W" panose="00020600040101010101" charset="-122"/>
              </a:rPr>
              <a:t>、</a:t>
            </a:r>
            <a:r>
              <a:rPr lang="en-US" altLang="zh-CN" sz="1600" b="1">
                <a:solidFill>
                  <a:srgbClr val="C4CBD9"/>
                </a:solidFill>
                <a:latin typeface="HYQiHei 75W" panose="00020600040101010101" charset="-122"/>
                <a:ea typeface="HYQiHei 75W" panose="00020600040101010101" charset="-122"/>
              </a:rPr>
              <a:t>5</a:t>
            </a:r>
            <a:r>
              <a:rPr lang="zh-CN" altLang="en-US" sz="1600" b="1">
                <a:solidFill>
                  <a:srgbClr val="C4CBD9"/>
                </a:solidFill>
                <a:latin typeface="HYQiHei 75W" panose="00020600040101010101" charset="-122"/>
                <a:ea typeface="HYQiHei 75W" panose="00020600040101010101" charset="-122"/>
              </a:rPr>
              <a:t>、</a:t>
            </a:r>
            <a:r>
              <a:rPr lang="en-US" altLang="zh-CN" sz="1600" b="1">
                <a:solidFill>
                  <a:srgbClr val="C4CBD9"/>
                </a:solidFill>
                <a:latin typeface="HYQiHei 75W" panose="00020600040101010101" charset="-122"/>
                <a:ea typeface="HYQiHei 75W" panose="00020600040101010101" charset="-122"/>
              </a:rPr>
              <a:t>6</a:t>
            </a:r>
            <a:r>
              <a:rPr lang="zh-CN" altLang="en-US" sz="1600" b="1">
                <a:solidFill>
                  <a:srgbClr val="C4CBD9"/>
                </a:solidFill>
                <a:latin typeface="HYQiHei 75W" panose="00020600040101010101" charset="-122"/>
                <a:ea typeface="HYQiHei 75W" panose="00020600040101010101" charset="-122"/>
              </a:rPr>
              <a:t>个工具改为</a:t>
            </a:r>
            <a:r>
              <a:rPr lang="en-US" altLang="zh-CN" sz="1600" b="1">
                <a:solidFill>
                  <a:srgbClr val="C4CBD9"/>
                </a:solidFill>
                <a:latin typeface="HYQiHei 75W" panose="00020600040101010101" charset="-122"/>
                <a:ea typeface="HYQiHei 75W" panose="00020600040101010101" charset="-122"/>
              </a:rPr>
              <a:t>false</a:t>
            </a:r>
            <a:r>
              <a:rPr lang="zh-CN" altLang="en-US" sz="1600" b="1">
                <a:solidFill>
                  <a:srgbClr val="C4CBD9"/>
                </a:solidFill>
                <a:latin typeface="HYQiHei 75W" panose="00020600040101010101" charset="-122"/>
                <a:ea typeface="HYQiHei 75W" panose="00020600040101010101" charset="-122"/>
              </a:rPr>
              <a:t>。</a:t>
            </a:r>
            <a:endParaRPr lang="zh-CN" altLang="en-US" sz="1600" b="1">
              <a:solidFill>
                <a:srgbClr val="C4CBD9"/>
              </a:solidFill>
              <a:latin typeface="HYQiHei 75W" panose="00020600040101010101" charset="-122"/>
              <a:ea typeface="HYQiHei 75W" panose="00020600040101010101" charset="-122"/>
            </a:endParaRPr>
          </a:p>
          <a:p>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所以后来就改成了这样的写法：</a:t>
            </a:r>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for (int i=0; i&lt;6 ; i++) {</a:t>
            </a:r>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      thisTool[i] =false;</a:t>
            </a:r>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    }</a:t>
            </a:r>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thisTool[0] = true;</a:t>
            </a:r>
            <a:endParaRPr lang="zh-CN" altLang="en-US" sz="1600" b="1">
              <a:solidFill>
                <a:srgbClr val="C4CBD9"/>
              </a:solidFill>
              <a:latin typeface="HYQiHei 75W" panose="00020600040101010101" charset="-122"/>
              <a:ea typeface="HYQiHei 75W" panose="00020600040101010101" charset="-122"/>
            </a:endParaRPr>
          </a:p>
          <a:p>
            <a:endParaRPr lang="zh-CN" altLang="en-US" sz="1600" b="1">
              <a:solidFill>
                <a:srgbClr val="C4CBD9"/>
              </a:solidFill>
              <a:latin typeface="HYQiHei 75W" panose="00020600040101010101" charset="-122"/>
              <a:ea typeface="HYQiHei 75W" panose="00020600040101010101" charset="-122"/>
            </a:endParaRPr>
          </a:p>
          <a:p>
            <a:r>
              <a:rPr lang="zh-CN" altLang="en-US" sz="1600" b="1">
                <a:solidFill>
                  <a:srgbClr val="C4CBD9"/>
                </a:solidFill>
                <a:latin typeface="HYQiHei 75W" panose="00020600040101010101" charset="-122"/>
                <a:ea typeface="HYQiHei 75W" panose="00020600040101010101" charset="-122"/>
              </a:rPr>
              <a:t>（不过最后因为使用了</a:t>
            </a:r>
            <a:r>
              <a:rPr lang="en-US" altLang="zh-CN" sz="1600" b="1">
                <a:solidFill>
                  <a:srgbClr val="C4CBD9"/>
                </a:solidFill>
                <a:latin typeface="HYQiHei 75W" panose="00020600040101010101" charset="-122"/>
                <a:ea typeface="HYQiHei 75W" panose="00020600040101010101" charset="-122"/>
              </a:rPr>
              <a:t>class</a:t>
            </a:r>
            <a:r>
              <a:rPr lang="zh-CN" altLang="en-US" sz="1600" b="1">
                <a:solidFill>
                  <a:srgbClr val="C4CBD9"/>
                </a:solidFill>
                <a:latin typeface="HYQiHei 75W" panose="00020600040101010101" charset="-122"/>
                <a:ea typeface="HYQiHei 75W" panose="00020600040101010101" charset="-122"/>
              </a:rPr>
              <a:t>的方法最后也没有用上这段代码，但之前这个错误还是纠结了许久的。）</a:t>
            </a:r>
            <a:endParaRPr lang="zh-CN" altLang="en-US" sz="1600" b="1">
              <a:solidFill>
                <a:srgbClr val="C4CBD9"/>
              </a:solidFill>
              <a:latin typeface="HYQiHei 75W" panose="00020600040101010101" charset="-122"/>
              <a:ea typeface="HYQiHei 75W" panose="00020600040101010101" charset="-122"/>
            </a:endParaRPr>
          </a:p>
        </p:txBody>
      </p:sp>
      <p:sp>
        <p:nvSpPr>
          <p:cNvPr id="3" name="椭圆 2"/>
          <p:cNvSpPr/>
          <p:nvPr/>
        </p:nvSpPr>
        <p:spPr>
          <a:xfrm>
            <a:off x="395605" y="746760"/>
            <a:ext cx="3286760" cy="1038860"/>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3" idx="7"/>
            <a:endCxn id="10" idx="2"/>
          </p:cNvCxnSpPr>
          <p:nvPr/>
        </p:nvCxnSpPr>
        <p:spPr>
          <a:xfrm flipV="1">
            <a:off x="3201035" y="390525"/>
            <a:ext cx="4219575" cy="50863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20610" y="26416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截屏2020-12-05 下午7.45.18"/>
          <p:cNvPicPr>
            <a:picLocks noChangeAspect="1"/>
          </p:cNvPicPr>
          <p:nvPr/>
        </p:nvPicPr>
        <p:blipFill>
          <a:blip r:embed="rId2"/>
          <a:stretch>
            <a:fillRect/>
          </a:stretch>
        </p:blipFill>
        <p:spPr>
          <a:xfrm>
            <a:off x="395605" y="2122170"/>
            <a:ext cx="3488055" cy="3879850"/>
          </a:xfrm>
          <a:prstGeom prst="rect">
            <a:avLst/>
          </a:prstGeom>
        </p:spPr>
      </p:pic>
      <p:sp>
        <p:nvSpPr>
          <p:cNvPr id="18" name="文本框 17"/>
          <p:cNvSpPr txBox="1"/>
          <p:nvPr/>
        </p:nvSpPr>
        <p:spPr>
          <a:xfrm>
            <a:off x="395605" y="6161405"/>
            <a:ext cx="4089400" cy="798830"/>
          </a:xfrm>
          <a:prstGeom prst="rect">
            <a:avLst/>
          </a:prstGeom>
          <a:noFill/>
        </p:spPr>
        <p:txBody>
          <a:bodyPr wrap="square" rtlCol="0">
            <a:spAutoFit/>
          </a:bodyPr>
          <a:p>
            <a:r>
              <a:rPr lang="zh-CN" altLang="en-US" sz="1200" b="1">
                <a:solidFill>
                  <a:srgbClr val="C4CBD9"/>
                </a:solidFill>
                <a:latin typeface="HYQiHei 75W" panose="00020600040101010101" charset="-122"/>
                <a:ea typeface="HYQiHei 75W" panose="00020600040101010101" charset="-122"/>
              </a:rPr>
              <a:t>之前的一个版本。没有使用</a:t>
            </a:r>
            <a:r>
              <a:rPr lang="en-US" altLang="zh-CN" sz="1200" b="1">
                <a:solidFill>
                  <a:srgbClr val="C4CBD9"/>
                </a:solidFill>
                <a:latin typeface="HYQiHei 75W" panose="00020600040101010101" charset="-122"/>
                <a:ea typeface="HYQiHei 75W" panose="00020600040101010101" charset="-122"/>
              </a:rPr>
              <a:t>class</a:t>
            </a:r>
            <a:r>
              <a:rPr lang="zh-CN" altLang="en-US" sz="1200" b="1">
                <a:solidFill>
                  <a:srgbClr val="C4CBD9"/>
                </a:solidFill>
                <a:latin typeface="HYQiHei 75W" panose="00020600040101010101" charset="-122"/>
                <a:ea typeface="HYQiHei 75W" panose="00020600040101010101" charset="-122"/>
              </a:rPr>
              <a:t>。</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pic>
        <p:nvPicPr>
          <p:cNvPr id="19" name="图片 18" descr="WechatIMG369"/>
          <p:cNvPicPr>
            <a:picLocks noChangeAspect="1"/>
          </p:cNvPicPr>
          <p:nvPr/>
        </p:nvPicPr>
        <p:blipFill>
          <a:blip r:embed="rId3"/>
          <a:stretch>
            <a:fillRect/>
          </a:stretch>
        </p:blipFill>
        <p:spPr>
          <a:xfrm>
            <a:off x="3954780" y="2122170"/>
            <a:ext cx="3696970" cy="1985645"/>
          </a:xfrm>
          <a:prstGeom prst="rect">
            <a:avLst/>
          </a:prstGeom>
        </p:spPr>
      </p:pic>
      <p:pic>
        <p:nvPicPr>
          <p:cNvPr id="20" name="图片 19" descr="截屏2020-12-05 下午7.50.58"/>
          <p:cNvPicPr>
            <a:picLocks noChangeAspect="1"/>
          </p:cNvPicPr>
          <p:nvPr/>
        </p:nvPicPr>
        <p:blipFill>
          <a:blip r:embed="rId4"/>
          <a:stretch>
            <a:fillRect/>
          </a:stretch>
        </p:blipFill>
        <p:spPr>
          <a:xfrm>
            <a:off x="3954780" y="4243070"/>
            <a:ext cx="3696970" cy="989965"/>
          </a:xfrm>
          <a:prstGeom prst="rect">
            <a:avLst/>
          </a:prstGeom>
        </p:spPr>
      </p:pic>
      <p:pic>
        <p:nvPicPr>
          <p:cNvPr id="21" name="图片 20" descr="WechatIMG30"/>
          <p:cNvPicPr>
            <a:picLocks noChangeAspect="1"/>
          </p:cNvPicPr>
          <p:nvPr/>
        </p:nvPicPr>
        <p:blipFill>
          <a:blip r:embed="rId5"/>
          <a:stretch>
            <a:fillRect/>
          </a:stretch>
        </p:blipFill>
        <p:spPr>
          <a:xfrm>
            <a:off x="3954780" y="5329555"/>
            <a:ext cx="898525" cy="688340"/>
          </a:xfrm>
          <a:prstGeom prst="rect">
            <a:avLst/>
          </a:prstGeom>
        </p:spPr>
      </p:pic>
      <p:sp>
        <p:nvSpPr>
          <p:cNvPr id="22" name="文本框 21"/>
          <p:cNvSpPr txBox="1"/>
          <p:nvPr/>
        </p:nvSpPr>
        <p:spPr>
          <a:xfrm>
            <a:off x="4939665" y="5329555"/>
            <a:ext cx="1677035" cy="1168400"/>
          </a:xfrm>
          <a:prstGeom prst="rect">
            <a:avLst/>
          </a:prstGeom>
          <a:noFill/>
        </p:spPr>
        <p:txBody>
          <a:bodyPr wrap="square" rtlCol="0">
            <a:spAutoFit/>
          </a:bodyPr>
          <a:p>
            <a:r>
              <a:rPr lang="zh-CN" altLang="en-US" sz="1200" b="1">
                <a:solidFill>
                  <a:srgbClr val="C4CBD9"/>
                </a:solidFill>
                <a:latin typeface="HYQiHei 75W" panose="00020600040101010101" charset="-122"/>
                <a:ea typeface="HYQiHei 75W" panose="00020600040101010101" charset="-122"/>
              </a:rPr>
              <a:t>错误：圆形的小笔刷和方形的大笔刷被同时绘制了出来。</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0-12-05 下午7.21.50"/>
          <p:cNvPicPr>
            <a:picLocks noChangeAspect="1"/>
          </p:cNvPicPr>
          <p:nvPr/>
        </p:nvPicPr>
        <p:blipFill>
          <a:blip r:embed="rId1"/>
          <a:stretch>
            <a:fillRect/>
          </a:stretch>
        </p:blipFill>
        <p:spPr>
          <a:xfrm>
            <a:off x="387985" y="138430"/>
            <a:ext cx="5882640" cy="6590665"/>
          </a:xfrm>
          <a:prstGeom prst="rect">
            <a:avLst/>
          </a:prstGeom>
        </p:spPr>
      </p:pic>
      <p:sp>
        <p:nvSpPr>
          <p:cNvPr id="7" name="文本框 6"/>
          <p:cNvSpPr txBox="1"/>
          <p:nvPr/>
        </p:nvSpPr>
        <p:spPr>
          <a:xfrm>
            <a:off x="7705090" y="5090160"/>
            <a:ext cx="4089400" cy="166052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鼠标点击时绘制线条。</a:t>
            </a:r>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（还限制了作画的区域，不然在选择颜色和工具的时候仍然绘制出线条会显得很奇怪。）</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
        <p:nvSpPr>
          <p:cNvPr id="3" name="椭圆 2"/>
          <p:cNvSpPr/>
          <p:nvPr/>
        </p:nvSpPr>
        <p:spPr>
          <a:xfrm>
            <a:off x="744855" y="5090160"/>
            <a:ext cx="4331970" cy="153098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3" idx="7"/>
            <a:endCxn id="10" idx="2"/>
          </p:cNvCxnSpPr>
          <p:nvPr/>
        </p:nvCxnSpPr>
        <p:spPr>
          <a:xfrm flipV="1">
            <a:off x="4442460" y="5247005"/>
            <a:ext cx="2978150" cy="6731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20610" y="512064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672705" y="3070225"/>
            <a:ext cx="4089400" cy="87566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按下键盘可以将当前的画面存储在速写本所在的文件夹中。</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
        <p:nvSpPr>
          <p:cNvPr id="11" name="椭圆 10"/>
          <p:cNvSpPr/>
          <p:nvPr/>
        </p:nvSpPr>
        <p:spPr>
          <a:xfrm>
            <a:off x="712470" y="3463290"/>
            <a:ext cx="2969260" cy="980440"/>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7"/>
            <a:endCxn id="13" idx="2"/>
          </p:cNvCxnSpPr>
          <p:nvPr/>
        </p:nvCxnSpPr>
        <p:spPr>
          <a:xfrm flipV="1">
            <a:off x="3246755" y="3227070"/>
            <a:ext cx="4141470" cy="37973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7388225" y="3100705"/>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截屏2020-12-05 下午7.22.10"/>
          <p:cNvPicPr>
            <a:picLocks noChangeAspect="1"/>
          </p:cNvPicPr>
          <p:nvPr/>
        </p:nvPicPr>
        <p:blipFill>
          <a:blip r:embed="rId1"/>
          <a:stretch>
            <a:fillRect/>
          </a:stretch>
        </p:blipFill>
        <p:spPr>
          <a:xfrm>
            <a:off x="387985" y="138430"/>
            <a:ext cx="5925820" cy="6591300"/>
          </a:xfrm>
          <a:prstGeom prst="rect">
            <a:avLst/>
          </a:prstGeom>
        </p:spPr>
      </p:pic>
      <p:sp>
        <p:nvSpPr>
          <p:cNvPr id="7" name="文本框 6"/>
          <p:cNvSpPr txBox="1"/>
          <p:nvPr/>
        </p:nvSpPr>
        <p:spPr>
          <a:xfrm>
            <a:off x="7737475" y="5425440"/>
            <a:ext cx="4089400" cy="875665"/>
          </a:xfrm>
          <a:prstGeom prst="rect">
            <a:avLst/>
          </a:prstGeom>
          <a:noFill/>
        </p:spPr>
        <p:txBody>
          <a:bodyPr wrap="square" rtlCol="0">
            <a:spAutoFit/>
          </a:bodyPr>
          <a:p>
            <a:r>
              <a:rPr lang="en-US" altLang="zh-CN" sz="1700" b="1">
                <a:solidFill>
                  <a:srgbClr val="C4CBD9"/>
                </a:solidFill>
                <a:latin typeface="HYQiHei 75W" panose="00020600040101010101" charset="-122"/>
                <a:ea typeface="HYQiHei 75W" panose="00020600040101010101" charset="-122"/>
              </a:rPr>
              <a:t>brushShape</a:t>
            </a:r>
            <a:r>
              <a:rPr lang="zh-CN" altLang="en-US" sz="1700" b="1">
                <a:solidFill>
                  <a:srgbClr val="C4CBD9"/>
                </a:solidFill>
                <a:latin typeface="HYQiHei 75W" panose="00020600040101010101" charset="-122"/>
                <a:ea typeface="HYQiHei 75W" panose="00020600040101010101" charset="-122"/>
              </a:rPr>
              <a:t>（）定义了每种工具的功能。</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
        <p:nvSpPr>
          <p:cNvPr id="3" name="椭圆 2"/>
          <p:cNvSpPr/>
          <p:nvPr/>
        </p:nvSpPr>
        <p:spPr>
          <a:xfrm>
            <a:off x="744855" y="5510530"/>
            <a:ext cx="3164840" cy="1350010"/>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3" idx="7"/>
            <a:endCxn id="10" idx="2"/>
          </p:cNvCxnSpPr>
          <p:nvPr/>
        </p:nvCxnSpPr>
        <p:spPr>
          <a:xfrm flipV="1">
            <a:off x="3446145" y="5582285"/>
            <a:ext cx="4006850" cy="12573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52995" y="545592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705090" y="2220595"/>
            <a:ext cx="4089400" cy="875665"/>
          </a:xfrm>
          <a:prstGeom prst="rect">
            <a:avLst/>
          </a:prstGeom>
          <a:noFill/>
        </p:spPr>
        <p:txBody>
          <a:bodyPr wrap="square" rtlCol="0">
            <a:spAutoFit/>
          </a:bodyPr>
          <a:p>
            <a:r>
              <a:rPr lang="en-US" altLang="zh-CN" sz="1700" b="1">
                <a:solidFill>
                  <a:srgbClr val="C4CBD9"/>
                </a:solidFill>
                <a:latin typeface="HYQiHei 75W" panose="00020600040101010101" charset="-122"/>
                <a:ea typeface="HYQiHei 75W" panose="00020600040101010101" charset="-122"/>
              </a:rPr>
              <a:t>tempImg</a:t>
            </a:r>
            <a:r>
              <a:rPr lang="zh-CN" altLang="en-US" sz="1700" b="1">
                <a:solidFill>
                  <a:srgbClr val="C4CBD9"/>
                </a:solidFill>
                <a:latin typeface="HYQiHei 75W" panose="00020600040101010101" charset="-122"/>
                <a:ea typeface="HYQiHei 75W" panose="00020600040101010101" charset="-122"/>
              </a:rPr>
              <a:t>的使用使得六个</a:t>
            </a:r>
            <a:r>
              <a:rPr lang="en-US" altLang="zh-CN" sz="1700" b="1">
                <a:solidFill>
                  <a:srgbClr val="C4CBD9"/>
                </a:solidFill>
                <a:latin typeface="HYQiHei 75W" panose="00020600040101010101" charset="-122"/>
                <a:ea typeface="HYQiHei 75W" panose="00020600040101010101" charset="-122"/>
              </a:rPr>
              <a:t>Tool</a:t>
            </a:r>
            <a:r>
              <a:rPr lang="zh-CN" altLang="en-US" sz="1700" b="1">
                <a:solidFill>
                  <a:srgbClr val="C4CBD9"/>
                </a:solidFill>
                <a:latin typeface="HYQiHei 75W" panose="00020600040101010101" charset="-122"/>
                <a:ea typeface="HYQiHei 75W" panose="00020600040101010101" charset="-122"/>
              </a:rPr>
              <a:t>类可以依次加载不同的</a:t>
            </a:r>
            <a:r>
              <a:rPr lang="en-US" altLang="zh-CN" sz="1700" b="1">
                <a:solidFill>
                  <a:srgbClr val="C4CBD9"/>
                </a:solidFill>
                <a:latin typeface="HYQiHei 75W" panose="00020600040101010101" charset="-122"/>
                <a:ea typeface="HYQiHei 75W" panose="00020600040101010101" charset="-122"/>
              </a:rPr>
              <a:t>png</a:t>
            </a:r>
            <a:r>
              <a:rPr lang="zh-CN" altLang="en-US" sz="1700" b="1">
                <a:solidFill>
                  <a:srgbClr val="C4CBD9"/>
                </a:solidFill>
                <a:latin typeface="HYQiHei 75W" panose="00020600040101010101" charset="-122"/>
                <a:ea typeface="HYQiHei 75W" panose="00020600040101010101" charset="-122"/>
              </a:rPr>
              <a:t>图片。六张图片使用的是长度为</a:t>
            </a:r>
            <a:r>
              <a:rPr lang="en-US" altLang="zh-CN" sz="1700" b="1">
                <a:solidFill>
                  <a:srgbClr val="C4CBD9"/>
                </a:solidFill>
                <a:latin typeface="HYQiHei 75W" panose="00020600040101010101" charset="-122"/>
                <a:ea typeface="HYQiHei 75W" panose="00020600040101010101" charset="-122"/>
              </a:rPr>
              <a:t>6</a:t>
            </a:r>
            <a:r>
              <a:rPr lang="zh-CN" altLang="en-US" sz="1700" b="1">
                <a:solidFill>
                  <a:srgbClr val="C4CBD9"/>
                </a:solidFill>
                <a:latin typeface="HYQiHei 75W" panose="00020600040101010101" charset="-122"/>
                <a:ea typeface="HYQiHei 75W" panose="00020600040101010101" charset="-122"/>
              </a:rPr>
              <a:t>的数组。</a:t>
            </a:r>
            <a:endParaRPr lang="zh-CN" altLang="en-US" sz="1700" b="1">
              <a:solidFill>
                <a:srgbClr val="C4CBD9"/>
              </a:solidFill>
              <a:latin typeface="HYQiHei 75W" panose="00020600040101010101" charset="-122"/>
              <a:ea typeface="HYQiHei 75W" panose="00020600040101010101" charset="-122"/>
            </a:endParaRPr>
          </a:p>
        </p:txBody>
      </p:sp>
      <p:sp>
        <p:nvSpPr>
          <p:cNvPr id="11" name="椭圆 10"/>
          <p:cNvSpPr/>
          <p:nvPr/>
        </p:nvSpPr>
        <p:spPr>
          <a:xfrm>
            <a:off x="744855" y="2734945"/>
            <a:ext cx="1607185" cy="56070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7"/>
            <a:endCxn id="13" idx="2"/>
          </p:cNvCxnSpPr>
          <p:nvPr/>
        </p:nvCxnSpPr>
        <p:spPr>
          <a:xfrm flipV="1">
            <a:off x="2116455" y="2354580"/>
            <a:ext cx="5304155" cy="46228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420610" y="2220595"/>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977265" y="3547110"/>
            <a:ext cx="1197610" cy="89725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a:endCxn id="15" idx="2"/>
          </p:cNvCxnSpPr>
          <p:nvPr/>
        </p:nvCxnSpPr>
        <p:spPr>
          <a:xfrm flipV="1">
            <a:off x="1999615" y="3495675"/>
            <a:ext cx="5420995" cy="16954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7420610" y="336931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7705090" y="3295650"/>
            <a:ext cx="4089400" cy="1983740"/>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鼠标点击在表示工具的图片上时用</a:t>
            </a:r>
            <a:r>
              <a:rPr lang="en-US" altLang="zh-CN" sz="1700" b="1">
                <a:solidFill>
                  <a:srgbClr val="C4CBD9"/>
                </a:solidFill>
                <a:latin typeface="HYQiHei 75W" panose="00020600040101010101" charset="-122"/>
                <a:ea typeface="HYQiHei 75W" panose="00020600040101010101" charset="-122"/>
              </a:rPr>
              <a:t>tint</a:t>
            </a:r>
            <a:r>
              <a:rPr lang="zh-CN" altLang="en-US" sz="1700" b="1">
                <a:solidFill>
                  <a:srgbClr val="C4CBD9"/>
                </a:solidFill>
                <a:latin typeface="HYQiHei 75W" panose="00020600040101010101" charset="-122"/>
                <a:ea typeface="HYQiHei 75W" panose="00020600040101010101" charset="-122"/>
              </a:rPr>
              <a:t>给工具附上当前所选择的颜色。</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200" b="1">
                <a:solidFill>
                  <a:srgbClr val="C4CBD9"/>
                </a:solidFill>
                <a:latin typeface="HYQiHei 75W" panose="00020600040101010101" charset="-122"/>
                <a:ea typeface="HYQiHei 75W" panose="00020600040101010101" charset="-122"/>
              </a:rPr>
              <a:t>（之前还出现了选择工具的时候</a:t>
            </a:r>
            <a:r>
              <a:rPr lang="en-US" altLang="zh-CN" sz="1200" b="1">
                <a:solidFill>
                  <a:srgbClr val="C4CBD9"/>
                </a:solidFill>
                <a:latin typeface="HYQiHei 75W" panose="00020600040101010101" charset="-122"/>
                <a:ea typeface="HYQiHei 75W" panose="00020600040101010101" charset="-122"/>
              </a:rPr>
              <a:t>tint</a:t>
            </a:r>
            <a:r>
              <a:rPr lang="zh-CN" altLang="en-US" sz="1200" b="1">
                <a:solidFill>
                  <a:srgbClr val="C4CBD9"/>
                </a:solidFill>
                <a:latin typeface="HYQiHei 75W" panose="00020600040101010101" charset="-122"/>
                <a:ea typeface="HYQiHei 75W" panose="00020600040101010101" charset="-122"/>
              </a:rPr>
              <a:t>上的颜色始终是最一开始滑块设定的颜色，而不能在</a:t>
            </a:r>
            <a:r>
              <a:rPr lang="en-US" altLang="zh-CN" sz="1200" b="1">
                <a:solidFill>
                  <a:srgbClr val="C4CBD9"/>
                </a:solidFill>
                <a:latin typeface="HYQiHei 75W" panose="00020600040101010101" charset="-122"/>
                <a:ea typeface="HYQiHei 75W" panose="00020600040101010101" charset="-122"/>
              </a:rPr>
              <a:t>run</a:t>
            </a:r>
            <a:r>
              <a:rPr lang="zh-CN" altLang="en-US" sz="1200" b="1">
                <a:solidFill>
                  <a:srgbClr val="C4CBD9"/>
                </a:solidFill>
                <a:latin typeface="HYQiHei 75W" panose="00020600040101010101" charset="-122"/>
                <a:ea typeface="HYQiHei 75W" panose="00020600040101010101" charset="-122"/>
              </a:rPr>
              <a:t>的时候实时更改的情况，这是因为虽然</a:t>
            </a:r>
            <a:r>
              <a:rPr lang="en-US" altLang="zh-CN" sz="1200" b="1">
                <a:solidFill>
                  <a:srgbClr val="C4CBD9"/>
                </a:solidFill>
                <a:latin typeface="HYQiHei 75W" panose="00020600040101010101" charset="-122"/>
                <a:ea typeface="HYQiHei 75W" panose="00020600040101010101" charset="-122"/>
              </a:rPr>
              <a:t>PAD</a:t>
            </a:r>
            <a:r>
              <a:rPr lang="zh-CN" altLang="en-US" sz="1200" b="1">
                <a:solidFill>
                  <a:srgbClr val="C4CBD9"/>
                </a:solidFill>
                <a:latin typeface="HYQiHei 75W" panose="00020600040101010101" charset="-122"/>
                <a:ea typeface="HYQiHei 75W" panose="00020600040101010101" charset="-122"/>
              </a:rPr>
              <a:t>和</a:t>
            </a:r>
            <a:r>
              <a:rPr lang="en-US" altLang="zh-CN" sz="1200" b="1">
                <a:solidFill>
                  <a:srgbClr val="C4CBD9"/>
                </a:solidFill>
                <a:latin typeface="HYQiHei 75W" panose="00020600040101010101" charset="-122"/>
                <a:ea typeface="HYQiHei 75W" panose="00020600040101010101" charset="-122"/>
              </a:rPr>
              <a:t>Tool</a:t>
            </a:r>
            <a:r>
              <a:rPr lang="zh-CN" altLang="en-US" sz="1200" b="1">
                <a:solidFill>
                  <a:srgbClr val="C4CBD9"/>
                </a:solidFill>
                <a:latin typeface="HYQiHei 75W" panose="00020600040101010101" charset="-122"/>
                <a:ea typeface="HYQiHei 75W" panose="00020600040101010101" charset="-122"/>
              </a:rPr>
              <a:t>里面变量的名字都是</a:t>
            </a:r>
            <a:r>
              <a:rPr lang="en-US" altLang="zh-CN" sz="1200" b="1">
                <a:solidFill>
                  <a:srgbClr val="C4CBD9"/>
                </a:solidFill>
                <a:latin typeface="HYQiHei 75W" panose="00020600040101010101" charset="-122"/>
                <a:ea typeface="HYQiHei 75W" panose="00020600040101010101" charset="-122"/>
              </a:rPr>
              <a:t>c1</a:t>
            </a:r>
            <a:r>
              <a:rPr lang="zh-CN" altLang="en-US" sz="1200" b="1">
                <a:solidFill>
                  <a:srgbClr val="C4CBD9"/>
                </a:solidFill>
                <a:latin typeface="HYQiHei 75W" panose="00020600040101010101" charset="-122"/>
                <a:ea typeface="HYQiHei 75W" panose="00020600040101010101" charset="-122"/>
              </a:rPr>
              <a:t>，但由于存放在不同的位置，所以实际上是两个不同的变量）</a:t>
            </a:r>
            <a:endParaRPr lang="zh-CN" altLang="en-US" sz="1200" b="1">
              <a:solidFill>
                <a:srgbClr val="C4CBD9"/>
              </a:solidFill>
              <a:latin typeface="HYQiHei 75W" panose="00020600040101010101" charset="-122"/>
              <a:ea typeface="HYQiHei 75W" panose="00020600040101010101" charset="-122"/>
            </a:endParaRPr>
          </a:p>
          <a:p>
            <a:r>
              <a:rPr lang="zh-CN" altLang="en-US" sz="1200" b="1">
                <a:solidFill>
                  <a:srgbClr val="C4CBD9"/>
                </a:solidFill>
                <a:latin typeface="HYQiHei 75W" panose="00020600040101010101" charset="-122"/>
                <a:ea typeface="HYQiHei 75W" panose="00020600040101010101" charset="-122"/>
              </a:rPr>
              <a:t>（在</a:t>
            </a:r>
            <a:r>
              <a:rPr lang="en-US" altLang="zh-CN" sz="1200" b="1">
                <a:solidFill>
                  <a:srgbClr val="C4CBD9"/>
                </a:solidFill>
                <a:latin typeface="HYQiHei 75W" panose="00020600040101010101" charset="-122"/>
                <a:ea typeface="HYQiHei 75W" panose="00020600040101010101" charset="-122"/>
              </a:rPr>
              <a:t>tint</a:t>
            </a:r>
            <a:r>
              <a:rPr lang="zh-CN" altLang="en-US" sz="1200" b="1">
                <a:solidFill>
                  <a:srgbClr val="C4CBD9"/>
                </a:solidFill>
                <a:latin typeface="HYQiHei 75W" panose="00020600040101010101" charset="-122"/>
                <a:ea typeface="HYQiHei 75W" panose="00020600040101010101" charset="-122"/>
              </a:rPr>
              <a:t>之前我还把原本只有黑色线条的</a:t>
            </a:r>
            <a:r>
              <a:rPr lang="en-US" altLang="zh-CN" sz="1200" b="1">
                <a:solidFill>
                  <a:srgbClr val="C4CBD9"/>
                </a:solidFill>
                <a:latin typeface="HYQiHei 75W" panose="00020600040101010101" charset="-122"/>
                <a:ea typeface="HYQiHei 75W" panose="00020600040101010101" charset="-122"/>
              </a:rPr>
              <a:t>png</a:t>
            </a:r>
            <a:r>
              <a:rPr lang="zh-CN" altLang="en-US" sz="1200" b="1">
                <a:solidFill>
                  <a:srgbClr val="C4CBD9"/>
                </a:solidFill>
                <a:latin typeface="HYQiHei 75W" panose="00020600040101010101" charset="-122"/>
                <a:ea typeface="HYQiHei 75W" panose="00020600040101010101" charset="-122"/>
              </a:rPr>
              <a:t>图片的轮廓内部填充成了白色。）</a:t>
            </a:r>
            <a:endParaRPr lang="zh-CN" altLang="en-US" sz="1200" b="1">
              <a:solidFill>
                <a:srgbClr val="C4CBD9"/>
              </a:solidFill>
              <a:latin typeface="HYQiHei 75W" panose="00020600040101010101" charset="-122"/>
              <a:ea typeface="HYQiHei 75W" panose="00020600040101010101" charset="-122"/>
            </a:endParaRPr>
          </a:p>
        </p:txBody>
      </p:sp>
      <p:pic>
        <p:nvPicPr>
          <p:cNvPr id="17" name="图片 16" descr="WechatIMG62"/>
          <p:cNvPicPr>
            <a:picLocks noChangeAspect="1"/>
          </p:cNvPicPr>
          <p:nvPr/>
        </p:nvPicPr>
        <p:blipFill>
          <a:blip r:embed="rId2"/>
          <a:stretch>
            <a:fillRect/>
          </a:stretch>
        </p:blipFill>
        <p:spPr>
          <a:xfrm>
            <a:off x="8834755" y="138430"/>
            <a:ext cx="2816225" cy="1899285"/>
          </a:xfrm>
          <a:prstGeom prst="rect">
            <a:avLst/>
          </a:prstGeom>
        </p:spPr>
      </p:pic>
      <p:sp>
        <p:nvSpPr>
          <p:cNvPr id="18" name="椭圆 17"/>
          <p:cNvSpPr/>
          <p:nvPr/>
        </p:nvSpPr>
        <p:spPr>
          <a:xfrm>
            <a:off x="8834755" y="327660"/>
            <a:ext cx="353695" cy="35750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a:stCxn id="18" idx="3"/>
            <a:endCxn id="20" idx="7"/>
          </p:cNvCxnSpPr>
          <p:nvPr/>
        </p:nvCxnSpPr>
        <p:spPr>
          <a:xfrm flipH="1">
            <a:off x="7599680" y="633095"/>
            <a:ext cx="1287145" cy="356489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472045" y="4176395"/>
            <a:ext cx="149225" cy="14922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9135110" y="1743075"/>
            <a:ext cx="353695" cy="35750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a:stCxn id="21" idx="2"/>
            <a:endCxn id="20" idx="7"/>
          </p:cNvCxnSpPr>
          <p:nvPr/>
        </p:nvCxnSpPr>
        <p:spPr>
          <a:xfrm flipH="1">
            <a:off x="7599680" y="1922145"/>
            <a:ext cx="1535430" cy="227584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WechatIMG54"/>
          <p:cNvPicPr>
            <a:picLocks noChangeAspect="1"/>
          </p:cNvPicPr>
          <p:nvPr/>
        </p:nvPicPr>
        <p:blipFill>
          <a:blip r:embed="rId1"/>
          <a:stretch>
            <a:fillRect/>
          </a:stretch>
        </p:blipFill>
        <p:spPr>
          <a:xfrm>
            <a:off x="176530" y="294005"/>
            <a:ext cx="7146290" cy="4877435"/>
          </a:xfrm>
          <a:prstGeom prst="rect">
            <a:avLst/>
          </a:prstGeom>
        </p:spPr>
      </p:pic>
      <p:sp>
        <p:nvSpPr>
          <p:cNvPr id="7" name="文本框 6"/>
          <p:cNvSpPr txBox="1"/>
          <p:nvPr/>
        </p:nvSpPr>
        <p:spPr>
          <a:xfrm>
            <a:off x="7705090" y="231775"/>
            <a:ext cx="4089400" cy="2968625"/>
          </a:xfrm>
          <a:prstGeom prst="rect">
            <a:avLst/>
          </a:prstGeom>
          <a:noFill/>
        </p:spPr>
        <p:txBody>
          <a:bodyPr wrap="square" rtlCol="0">
            <a:spAutoFit/>
          </a:bodyPr>
          <a:p>
            <a:r>
              <a:rPr lang="zh-CN" altLang="en-US" sz="1700" b="1">
                <a:solidFill>
                  <a:srgbClr val="C4CBD9"/>
                </a:solidFill>
                <a:latin typeface="HYQiHei 75W" panose="00020600040101010101" charset="-122"/>
                <a:ea typeface="HYQiHei 75W" panose="00020600040101010101" charset="-122"/>
              </a:rPr>
              <a:t>如何在使用</a:t>
            </a:r>
            <a:r>
              <a:rPr lang="en-US" altLang="zh-CN" sz="1700" b="1">
                <a:solidFill>
                  <a:srgbClr val="C4CBD9"/>
                </a:solidFill>
                <a:latin typeface="HYQiHei 75W" panose="00020600040101010101" charset="-122"/>
                <a:ea typeface="HYQiHei 75W" panose="00020600040101010101" charset="-122"/>
              </a:rPr>
              <a:t>class</a:t>
            </a:r>
            <a:r>
              <a:rPr lang="zh-CN" altLang="en-US" sz="1700" b="1">
                <a:solidFill>
                  <a:srgbClr val="C4CBD9"/>
                </a:solidFill>
                <a:latin typeface="HYQiHei 75W" panose="00020600040101010101" charset="-122"/>
                <a:ea typeface="HYQiHei 75W" panose="00020600040101010101" charset="-122"/>
              </a:rPr>
              <a:t>和</a:t>
            </a:r>
            <a:r>
              <a:rPr lang="en-US" altLang="zh-CN" sz="1700" b="1">
                <a:solidFill>
                  <a:srgbClr val="C4CBD9"/>
                </a:solidFill>
                <a:latin typeface="HYQiHei 75W" panose="00020600040101010101" charset="-122"/>
                <a:ea typeface="HYQiHei 75W" panose="00020600040101010101" charset="-122"/>
              </a:rPr>
              <a:t>array</a:t>
            </a:r>
            <a:r>
              <a:rPr lang="zh-CN" altLang="en-US" sz="1700" b="1">
                <a:solidFill>
                  <a:srgbClr val="C4CBD9"/>
                </a:solidFill>
                <a:latin typeface="HYQiHei 75W" panose="00020600040101010101" charset="-122"/>
                <a:ea typeface="HYQiHei 75W" panose="00020600040101010101" charset="-122"/>
              </a:rPr>
              <a:t>的情况下显示六张不同的图片也是我之前遇到的一个比较困难的任务。</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我反复观看了好几遍这个教程解决了这个问题：</a:t>
            </a:r>
            <a:endParaRPr lang="zh-CN" altLang="en-US" sz="1700" b="1">
              <a:solidFill>
                <a:srgbClr val="C4CBD9"/>
              </a:solidFill>
              <a:latin typeface="HYQiHei 75W" panose="00020600040101010101" charset="-122"/>
              <a:ea typeface="HYQiHei 75W" panose="00020600040101010101" charset="-122"/>
            </a:endParaRPr>
          </a:p>
          <a:p>
            <a:r>
              <a:rPr lang="zh-CN" altLang="en-US" sz="1700" b="1">
                <a:solidFill>
                  <a:srgbClr val="C4CBD9"/>
                </a:solidFill>
                <a:latin typeface="HYQiHei 75W" panose="00020600040101010101" charset="-122"/>
                <a:ea typeface="HYQiHei 75W" panose="00020600040101010101" charset="-122"/>
              </a:rPr>
              <a:t>https://www.youtube.com/watch?v=DPFJROWdkQ8</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
        <p:nvSpPr>
          <p:cNvPr id="3" name="椭圆 2"/>
          <p:cNvSpPr/>
          <p:nvPr/>
        </p:nvSpPr>
        <p:spPr>
          <a:xfrm>
            <a:off x="744855" y="4427220"/>
            <a:ext cx="5788025" cy="96202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3" idx="7"/>
            <a:endCxn id="10" idx="2"/>
          </p:cNvCxnSpPr>
          <p:nvPr/>
        </p:nvCxnSpPr>
        <p:spPr>
          <a:xfrm flipV="1">
            <a:off x="5685155" y="420370"/>
            <a:ext cx="1767840" cy="414782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52995" y="294005"/>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WechatIMG61"/>
          <p:cNvPicPr>
            <a:picLocks noChangeAspect="1"/>
          </p:cNvPicPr>
          <p:nvPr/>
        </p:nvPicPr>
        <p:blipFill>
          <a:blip r:embed="rId2"/>
          <a:stretch>
            <a:fillRect/>
          </a:stretch>
        </p:blipFill>
        <p:spPr>
          <a:xfrm>
            <a:off x="7705090" y="2436495"/>
            <a:ext cx="2806065" cy="1714500"/>
          </a:xfrm>
          <a:prstGeom prst="rect">
            <a:avLst/>
          </a:prstGeom>
        </p:spPr>
      </p:pic>
      <p:pic>
        <p:nvPicPr>
          <p:cNvPr id="5" name="图片 4" descr="截屏2020-12-05 下午8.10.50"/>
          <p:cNvPicPr>
            <a:picLocks noChangeAspect="1"/>
          </p:cNvPicPr>
          <p:nvPr/>
        </p:nvPicPr>
        <p:blipFill>
          <a:blip r:embed="rId3"/>
          <a:stretch>
            <a:fillRect/>
          </a:stretch>
        </p:blipFill>
        <p:spPr>
          <a:xfrm>
            <a:off x="7705725" y="4345305"/>
            <a:ext cx="2805430" cy="826135"/>
          </a:xfrm>
          <a:prstGeom prst="rect">
            <a:avLst/>
          </a:prstGeom>
        </p:spPr>
      </p:pic>
      <p:sp>
        <p:nvSpPr>
          <p:cNvPr id="6" name="椭圆 5"/>
          <p:cNvSpPr/>
          <p:nvPr/>
        </p:nvSpPr>
        <p:spPr>
          <a:xfrm>
            <a:off x="8582660" y="3746500"/>
            <a:ext cx="1928495" cy="59880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6" idx="3"/>
            <a:endCxn id="11" idx="7"/>
          </p:cNvCxnSpPr>
          <p:nvPr/>
        </p:nvCxnSpPr>
        <p:spPr>
          <a:xfrm flipH="1">
            <a:off x="7668895" y="4257675"/>
            <a:ext cx="1196340" cy="1091565"/>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7453630" y="531241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705725" y="5251450"/>
            <a:ext cx="4089400" cy="1861185"/>
          </a:xfrm>
          <a:prstGeom prst="rect">
            <a:avLst/>
          </a:prstGeom>
          <a:noFill/>
        </p:spPr>
        <p:txBody>
          <a:bodyPr wrap="square" rtlCol="0">
            <a:spAutoFit/>
          </a:bodyPr>
          <a:p>
            <a:r>
              <a:rPr lang="zh-CN" altLang="en-US" sz="1600" b="1">
                <a:solidFill>
                  <a:srgbClr val="C4CBD9"/>
                </a:solidFill>
                <a:latin typeface="HYQiHei 75W" panose="00020600040101010101" charset="-122"/>
                <a:ea typeface="HYQiHei 75W" panose="00020600040101010101" charset="-122"/>
              </a:rPr>
              <a:t>还有一个不小心的错误导致我没能成功显示六张图片。是素材文件的命名发生了错误。这提示我当程序报错时除了检查自己的代码以外，还有可能是素材本身出了问题。</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pic>
        <p:nvPicPr>
          <p:cNvPr id="13" name="图片 12" descr="WechatIMG76"/>
          <p:cNvPicPr>
            <a:picLocks noChangeAspect="1"/>
          </p:cNvPicPr>
          <p:nvPr/>
        </p:nvPicPr>
        <p:blipFill>
          <a:blip r:embed="rId4"/>
          <a:srcRect l="-101" t="83018"/>
          <a:stretch>
            <a:fillRect/>
          </a:stretch>
        </p:blipFill>
        <p:spPr>
          <a:xfrm>
            <a:off x="176530" y="5356860"/>
            <a:ext cx="7146290" cy="8140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0-12-05 下午7.22.18"/>
          <p:cNvPicPr>
            <a:picLocks noChangeAspect="1"/>
          </p:cNvPicPr>
          <p:nvPr/>
        </p:nvPicPr>
        <p:blipFill>
          <a:blip r:embed="rId1"/>
          <a:stretch>
            <a:fillRect/>
          </a:stretch>
        </p:blipFill>
        <p:spPr>
          <a:xfrm>
            <a:off x="387985" y="138430"/>
            <a:ext cx="5981700" cy="6550660"/>
          </a:xfrm>
          <a:prstGeom prst="rect">
            <a:avLst/>
          </a:prstGeom>
        </p:spPr>
      </p:pic>
      <p:sp>
        <p:nvSpPr>
          <p:cNvPr id="7" name="文本框 6"/>
          <p:cNvSpPr txBox="1"/>
          <p:nvPr/>
        </p:nvSpPr>
        <p:spPr>
          <a:xfrm>
            <a:off x="7705090" y="4937125"/>
            <a:ext cx="4089400" cy="614045"/>
          </a:xfrm>
          <a:prstGeom prst="rect">
            <a:avLst/>
          </a:prstGeom>
          <a:noFill/>
        </p:spPr>
        <p:txBody>
          <a:bodyPr wrap="square" rtlCol="0">
            <a:spAutoFit/>
          </a:bodyPr>
          <a:p>
            <a:r>
              <a:rPr lang="en-US" altLang="zh-CN" sz="1700" b="1">
                <a:solidFill>
                  <a:srgbClr val="C4CBD9"/>
                </a:solidFill>
                <a:latin typeface="HYQiHei 75W" panose="00020600040101010101" charset="-122"/>
                <a:ea typeface="HYQiHei 75W" panose="00020600040101010101" charset="-122"/>
              </a:rPr>
              <a:t>hover</a:t>
            </a:r>
            <a:r>
              <a:rPr lang="zh-CN" altLang="en-US" sz="1700" b="1">
                <a:solidFill>
                  <a:srgbClr val="C4CBD9"/>
                </a:solidFill>
                <a:latin typeface="HYQiHei 75W" panose="00020600040101010101" charset="-122"/>
                <a:ea typeface="HYQiHei 75W" panose="00020600040101010101" charset="-122"/>
              </a:rPr>
              <a:t>的使用。</a:t>
            </a:r>
            <a:endParaRPr lang="zh-CN" altLang="en-US" sz="1700" b="1">
              <a:solidFill>
                <a:srgbClr val="C4CBD9"/>
              </a:solidFill>
              <a:latin typeface="HYQiHei 75W" panose="00020600040101010101" charset="-122"/>
              <a:ea typeface="HYQiHei 75W" panose="00020600040101010101" charset="-122"/>
            </a:endParaRPr>
          </a:p>
          <a:p>
            <a:endParaRPr lang="zh-CN" altLang="en-US" sz="1700" b="1">
              <a:solidFill>
                <a:srgbClr val="C4CBD9"/>
              </a:solidFill>
              <a:latin typeface="HYQiHei 75W" panose="00020600040101010101" charset="-122"/>
              <a:ea typeface="HYQiHei 75W" panose="00020600040101010101" charset="-122"/>
            </a:endParaRPr>
          </a:p>
        </p:txBody>
      </p:sp>
      <p:sp>
        <p:nvSpPr>
          <p:cNvPr id="3" name="椭圆 2"/>
          <p:cNvSpPr/>
          <p:nvPr/>
        </p:nvSpPr>
        <p:spPr>
          <a:xfrm>
            <a:off x="753745" y="4937125"/>
            <a:ext cx="3164840" cy="1751965"/>
          </a:xfrm>
          <a:prstGeom prst="ellipse">
            <a:avLst/>
          </a:prstGeom>
          <a:noFill/>
          <a:ln w="19050">
            <a:solidFill>
              <a:srgbClr val="EE8AB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3" idx="7"/>
            <a:endCxn id="10" idx="2"/>
          </p:cNvCxnSpPr>
          <p:nvPr/>
        </p:nvCxnSpPr>
        <p:spPr>
          <a:xfrm flipV="1">
            <a:off x="3455035" y="5083175"/>
            <a:ext cx="3997960" cy="110490"/>
          </a:xfrm>
          <a:prstGeom prst="line">
            <a:avLst/>
          </a:prstGeom>
          <a:ln>
            <a:solidFill>
              <a:srgbClr val="EE8AB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52995" y="4956810"/>
            <a:ext cx="252095" cy="252095"/>
          </a:xfrm>
          <a:prstGeom prst="ellipse">
            <a:avLst/>
          </a:prstGeom>
          <a:solidFill>
            <a:srgbClr val="EE8AB1"/>
          </a:solidFill>
          <a:ln>
            <a:solidFill>
              <a:srgbClr val="EE8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9570" y="232410"/>
            <a:ext cx="4130675" cy="829945"/>
          </a:xfrm>
          <a:prstGeom prst="rect">
            <a:avLst/>
          </a:prstGeom>
          <a:noFill/>
        </p:spPr>
        <p:txBody>
          <a:bodyPr wrap="square" rtlCol="0">
            <a:spAutoFit/>
          </a:bodyPr>
          <a:p>
            <a:r>
              <a:rPr lang="zh-CN" sz="4800">
                <a:solidFill>
                  <a:srgbClr val="C4CBD9"/>
                </a:solidFill>
                <a:latin typeface="文悦新恒古雅宋 (非商用)" charset="-122"/>
                <a:ea typeface="文悦新恒古雅宋 (非商用)" charset="-122"/>
                <a:cs typeface="文悦新恒古雅宋 (非商用)" charset="-122"/>
              </a:rPr>
              <a:t>运行画面截图</a:t>
            </a:r>
            <a:endParaRPr lang="zh-CN" sz="4800">
              <a:solidFill>
                <a:srgbClr val="C4CBD9"/>
              </a:solidFill>
              <a:latin typeface="文悦新恒古雅宋 (非商用)" charset="-122"/>
              <a:ea typeface="文悦新恒古雅宋 (非商用)" charset="-122"/>
              <a:cs typeface="文悦新恒古雅宋 (非商用)" charset="-122"/>
            </a:endParaRPr>
          </a:p>
        </p:txBody>
      </p:sp>
      <p:sp>
        <p:nvSpPr>
          <p:cNvPr id="7" name="文本框 6"/>
          <p:cNvSpPr txBox="1"/>
          <p:nvPr/>
        </p:nvSpPr>
        <p:spPr>
          <a:xfrm>
            <a:off x="7705090" y="1374140"/>
            <a:ext cx="4089400" cy="4799965"/>
          </a:xfrm>
          <a:prstGeom prst="rect">
            <a:avLst/>
          </a:prstGeom>
          <a:noFill/>
        </p:spPr>
        <p:txBody>
          <a:bodyPr wrap="square" rtlCol="0">
            <a:spAutoFit/>
          </a:bodyPr>
          <a:p>
            <a:r>
              <a:rPr lang="zh-CN" sz="1700" b="1">
                <a:solidFill>
                  <a:srgbClr val="C4CBD9"/>
                </a:solidFill>
                <a:latin typeface="HYQiHei 75W" panose="00020600040101010101" charset="-122"/>
                <a:ea typeface="HYQiHei 75W" panose="00020600040101010101" charset="-122"/>
              </a:rPr>
              <a:t>这次使用了这段代码只需要按下键盘就可以把画面保存在速写本的程序目录里了，不用再用截屏工具截图了。</a:t>
            </a:r>
            <a:r>
              <a:rPr sz="1700" b="1">
                <a:solidFill>
                  <a:srgbClr val="C4CBD9"/>
                </a:solidFill>
                <a:latin typeface="HYQiHei 75W" panose="00020600040101010101" charset="-122"/>
                <a:ea typeface="HYQiHei 75W" panose="00020600040101010101" charset="-122"/>
              </a:rPr>
              <a:t> </a:t>
            </a:r>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endParaRPr sz="1700" b="1">
              <a:solidFill>
                <a:srgbClr val="C4CBD9"/>
              </a:solidFill>
              <a:latin typeface="HYQiHei 75W" panose="00020600040101010101" charset="-122"/>
              <a:ea typeface="HYQiHei 75W" panose="00020600040101010101" charset="-122"/>
            </a:endParaRPr>
          </a:p>
          <a:p>
            <a:r>
              <a:rPr sz="1700" b="1">
                <a:solidFill>
                  <a:srgbClr val="C4CBD9"/>
                </a:solidFill>
                <a:latin typeface="HYQiHei 75W" panose="00020600040101010101" charset="-122"/>
                <a:ea typeface="HYQiHei 75W" panose="00020600040101010101" charset="-122"/>
              </a:rPr>
              <a:t>if (keyPressed == true) {</a:t>
            </a:r>
            <a:endParaRPr sz="1700" b="1">
              <a:solidFill>
                <a:srgbClr val="C4CBD9"/>
              </a:solidFill>
              <a:latin typeface="HYQiHei 75W" panose="00020600040101010101" charset="-122"/>
              <a:ea typeface="HYQiHei 75W" panose="00020600040101010101" charset="-122"/>
            </a:endParaRPr>
          </a:p>
          <a:p>
            <a:r>
              <a:rPr sz="1700" b="1">
                <a:solidFill>
                  <a:srgbClr val="C4CBD9"/>
                </a:solidFill>
                <a:latin typeface="HYQiHei 75W" panose="00020600040101010101" charset="-122"/>
                <a:ea typeface="HYQiHei 75W" panose="00020600040101010101" charset="-122"/>
              </a:rPr>
              <a:t>    save("frame" + count + ".png");</a:t>
            </a:r>
            <a:endParaRPr sz="1700" b="1">
              <a:solidFill>
                <a:srgbClr val="C4CBD9"/>
              </a:solidFill>
              <a:latin typeface="HYQiHei 75W" panose="00020600040101010101" charset="-122"/>
              <a:ea typeface="HYQiHei 75W" panose="00020600040101010101" charset="-122"/>
            </a:endParaRPr>
          </a:p>
          <a:p>
            <a:r>
              <a:rPr sz="1700" b="1">
                <a:solidFill>
                  <a:srgbClr val="C4CBD9"/>
                </a:solidFill>
                <a:latin typeface="HYQiHei 75W" panose="00020600040101010101" charset="-122"/>
                <a:ea typeface="HYQiHei 75W" panose="00020600040101010101" charset="-122"/>
              </a:rPr>
              <a:t>    delay(500);</a:t>
            </a:r>
            <a:endParaRPr sz="1700" b="1">
              <a:solidFill>
                <a:srgbClr val="C4CBD9"/>
              </a:solidFill>
              <a:latin typeface="HYQiHei 75W" panose="00020600040101010101" charset="-122"/>
              <a:ea typeface="HYQiHei 75W" panose="00020600040101010101" charset="-122"/>
            </a:endParaRPr>
          </a:p>
          <a:p>
            <a:r>
              <a:rPr sz="1700" b="1">
                <a:solidFill>
                  <a:srgbClr val="C4CBD9"/>
                </a:solidFill>
                <a:latin typeface="HYQiHei 75W" panose="00020600040101010101" charset="-122"/>
                <a:ea typeface="HYQiHei 75W" panose="00020600040101010101" charset="-122"/>
              </a:rPr>
              <a:t>    count++;</a:t>
            </a:r>
            <a:endParaRPr sz="1700" b="1">
              <a:solidFill>
                <a:srgbClr val="C4CBD9"/>
              </a:solidFill>
              <a:latin typeface="HYQiHei 75W" panose="00020600040101010101" charset="-122"/>
              <a:ea typeface="HYQiHei 75W" panose="00020600040101010101" charset="-122"/>
            </a:endParaRPr>
          </a:p>
          <a:p>
            <a:r>
              <a:rPr sz="1700" b="1">
                <a:solidFill>
                  <a:srgbClr val="C4CBD9"/>
                </a:solidFill>
                <a:latin typeface="HYQiHei 75W" panose="00020600040101010101" charset="-122"/>
                <a:ea typeface="HYQiHei 75W" panose="00020600040101010101" charset="-122"/>
              </a:rPr>
              <a:t>  }</a:t>
            </a:r>
            <a:endParaRPr sz="1700" b="1">
              <a:solidFill>
                <a:srgbClr val="C4CBD9"/>
              </a:solidFill>
              <a:latin typeface="HYQiHei 75W" panose="00020600040101010101" charset="-122"/>
              <a:ea typeface="HYQiHei 75W" panose="00020600040101010101" charset="-122"/>
            </a:endParaRPr>
          </a:p>
        </p:txBody>
      </p:sp>
      <p:pic>
        <p:nvPicPr>
          <p:cNvPr id="3" name="图片 2" descr="frame1"/>
          <p:cNvPicPr>
            <a:picLocks noChangeAspect="1"/>
          </p:cNvPicPr>
          <p:nvPr/>
        </p:nvPicPr>
        <p:blipFill>
          <a:blip r:embed="rId1"/>
          <a:stretch>
            <a:fillRect/>
          </a:stretch>
        </p:blipFill>
        <p:spPr>
          <a:xfrm>
            <a:off x="537210" y="1374140"/>
            <a:ext cx="3419475" cy="2279650"/>
          </a:xfrm>
          <a:prstGeom prst="rect">
            <a:avLst/>
          </a:prstGeom>
        </p:spPr>
      </p:pic>
      <p:pic>
        <p:nvPicPr>
          <p:cNvPr id="5" name="图片 4" descr="frame2"/>
          <p:cNvPicPr>
            <a:picLocks noChangeAspect="1"/>
          </p:cNvPicPr>
          <p:nvPr/>
        </p:nvPicPr>
        <p:blipFill>
          <a:blip r:embed="rId2"/>
          <a:stretch>
            <a:fillRect/>
          </a:stretch>
        </p:blipFill>
        <p:spPr>
          <a:xfrm>
            <a:off x="536575" y="4008755"/>
            <a:ext cx="3420110" cy="2280285"/>
          </a:xfrm>
          <a:prstGeom prst="rect">
            <a:avLst/>
          </a:prstGeom>
        </p:spPr>
      </p:pic>
      <p:pic>
        <p:nvPicPr>
          <p:cNvPr id="9" name="图片 8" descr="frame4"/>
          <p:cNvPicPr>
            <a:picLocks noChangeAspect="1"/>
          </p:cNvPicPr>
          <p:nvPr/>
        </p:nvPicPr>
        <p:blipFill>
          <a:blip r:embed="rId3"/>
          <a:stretch>
            <a:fillRect/>
          </a:stretch>
        </p:blipFill>
        <p:spPr>
          <a:xfrm>
            <a:off x="4124325" y="1374140"/>
            <a:ext cx="3418205" cy="2279015"/>
          </a:xfrm>
          <a:prstGeom prst="rect">
            <a:avLst/>
          </a:prstGeom>
        </p:spPr>
      </p:pic>
      <p:pic>
        <p:nvPicPr>
          <p:cNvPr id="10" name="图片 9" descr="frame6"/>
          <p:cNvPicPr>
            <a:picLocks noChangeAspect="1"/>
          </p:cNvPicPr>
          <p:nvPr/>
        </p:nvPicPr>
        <p:blipFill>
          <a:blip r:embed="rId4"/>
          <a:stretch>
            <a:fillRect/>
          </a:stretch>
        </p:blipFill>
        <p:spPr>
          <a:xfrm>
            <a:off x="4124325" y="4008755"/>
            <a:ext cx="3420745" cy="2280920"/>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1789</Words>
  <Application>WPS 演示</Application>
  <PresentationFormat>宽屏</PresentationFormat>
  <Paragraphs>123</Paragraphs>
  <Slides>12</Slides>
  <Notes>0</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12</vt:i4>
      </vt:variant>
    </vt:vector>
  </HeadingPairs>
  <TitlesOfParts>
    <vt:vector size="48" baseType="lpstr">
      <vt:lpstr>Arial</vt:lpstr>
      <vt:lpstr>方正书宋_GBK</vt:lpstr>
      <vt:lpstr>Wingdings</vt:lpstr>
      <vt:lpstr>宋体</vt:lpstr>
      <vt:lpstr>Arial Unicode MS</vt:lpstr>
      <vt:lpstr>Calibri Light</vt:lpstr>
      <vt:lpstr>Calibri</vt:lpstr>
      <vt:lpstr>微软雅黑</vt:lpstr>
      <vt:lpstr>汉仪旗黑</vt:lpstr>
      <vt:lpstr>◊÷‘√ÀŒøÃ±æ£®∑«…Ã”√£©</vt:lpstr>
      <vt:lpstr>交通标志专用字体</vt:lpstr>
      <vt:lpstr>儷宋 Pro</vt:lpstr>
      <vt:lpstr>Lantinghei TC Extralight</vt:lpstr>
      <vt:lpstr>凌慧体-繁</vt:lpstr>
      <vt:lpstr>Yuanti TC Regular</vt:lpstr>
      <vt:lpstr>娃娃体-繁</vt:lpstr>
      <vt:lpstr>Hannotate SC Regular</vt:lpstr>
      <vt:lpstr>方正悠黑简体_准</vt:lpstr>
      <vt:lpstr>方正悠黑简体_中粗</vt:lpstr>
      <vt:lpstr>文悦古典明朝体 (非商业使用)</vt:lpstr>
      <vt:lpstr>文悦新青年体 (非商业使用)</vt:lpstr>
      <vt:lpstr>文悦新恒古雅宋 (非商用)</vt:lpstr>
      <vt:lpstr>HYQiHeiX3 35W</vt:lpstr>
      <vt:lpstr>仿宋</vt:lpstr>
      <vt:lpstr>Helvetica Regular</vt:lpstr>
      <vt:lpstr>HYQiHei 25JF</vt:lpstr>
      <vt:lpstr>HYQiHei 40S</vt:lpstr>
      <vt:lpstr>HYQiHei 35S</vt:lpstr>
      <vt:lpstr>HYQiHei 45S</vt:lpstr>
      <vt:lpstr>HYQiHei 50S</vt:lpstr>
      <vt:lpstr>HYQiHei 55S</vt:lpstr>
      <vt:lpstr>HYQiHei 60S</vt:lpstr>
      <vt:lpstr>HYQiHei 65S</vt:lpstr>
      <vt:lpstr>HYQiHei 70S</vt:lpstr>
      <vt:lpstr>HYQiHei 75W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songdifei</dc:creator>
  <cp:lastModifiedBy>songdifei</cp:lastModifiedBy>
  <cp:revision>7</cp:revision>
  <dcterms:created xsi:type="dcterms:W3CDTF">2020-12-05T12:42:57Z</dcterms:created>
  <dcterms:modified xsi:type="dcterms:W3CDTF">2020-12-05T12:42:57Z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2052-2.7.0.4445</vt:lpwstr>
  </property>
</Properties>
</file>